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0" r:id="rId5"/>
    <p:sldId id="259" r:id="rId6"/>
    <p:sldId id="278" r:id="rId7"/>
    <p:sldId id="258" r:id="rId8"/>
    <p:sldId id="266" r:id="rId9"/>
    <p:sldId id="271" r:id="rId10"/>
    <p:sldId id="272" r:id="rId11"/>
    <p:sldId id="275" r:id="rId12"/>
    <p:sldId id="274" r:id="rId13"/>
    <p:sldId id="273" r:id="rId14"/>
    <p:sldId id="267" r:id="rId15"/>
    <p:sldId id="268" r:id="rId16"/>
    <p:sldId id="269" r:id="rId17"/>
    <p:sldId id="270" r:id="rId18"/>
    <p:sldId id="262" r:id="rId19"/>
    <p:sldId id="283" r:id="rId20"/>
    <p:sldId id="257" r:id="rId21"/>
    <p:sldId id="263" r:id="rId22"/>
    <p:sldId id="265" r:id="rId23"/>
    <p:sldId id="276" r:id="rId24"/>
    <p:sldId id="264" r:id="rId25"/>
    <p:sldId id="261" r:id="rId26"/>
    <p:sldId id="279" r:id="rId27"/>
    <p:sldId id="281" r:id="rId28"/>
    <p:sldId id="282"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Levine" initials="KL" lastIdx="4" clrIdx="0">
    <p:extLst>
      <p:ext uri="{19B8F6BF-5375-455C-9EA6-DF929625EA0E}">
        <p15:presenceInfo xmlns:p15="http://schemas.microsoft.com/office/powerpoint/2012/main" userId="S::kklevine@berkeley.edu::a006924f-4892-47d6-9e73-b9f1a52bc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E868A-1731-4770-88BC-2DFD6863D686}" v="23" dt="2019-06-11T15:32:29.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753"/>
  </p:normalViewPr>
  <p:slideViewPr>
    <p:cSldViewPr snapToGrid="0">
      <p:cViewPr varScale="1">
        <p:scale>
          <a:sx n="104" d="100"/>
          <a:sy n="104" d="100"/>
        </p:scale>
        <p:origin x="75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iller" userId="ec26cbe54ca1df25" providerId="LiveId" clId="{4C3E868A-1731-4770-88BC-2DFD6863D686}"/>
    <pc:docChg chg="modSld">
      <pc:chgData name="Jim Miller" userId="ec26cbe54ca1df25" providerId="LiveId" clId="{4C3E868A-1731-4770-88BC-2DFD6863D686}" dt="2019-06-11T15:33:26.275" v="57" actId="1076"/>
      <pc:docMkLst>
        <pc:docMk/>
      </pc:docMkLst>
      <pc:sldChg chg="modSp">
        <pc:chgData name="Jim Miller" userId="ec26cbe54ca1df25" providerId="LiveId" clId="{4C3E868A-1731-4770-88BC-2DFD6863D686}" dt="2019-06-11T15:20:49.412" v="52" actId="1076"/>
        <pc:sldMkLst>
          <pc:docMk/>
          <pc:sldMk cId="1940336904" sldId="263"/>
        </pc:sldMkLst>
        <pc:spChg chg="mod">
          <ac:chgData name="Jim Miller" userId="ec26cbe54ca1df25" providerId="LiveId" clId="{4C3E868A-1731-4770-88BC-2DFD6863D686}" dt="2019-06-11T15:20:49.412" v="52" actId="1076"/>
          <ac:spMkLst>
            <pc:docMk/>
            <pc:sldMk cId="1940336904" sldId="263"/>
            <ac:spMk id="2" creationId="{8AE101D6-D4BE-4558-97FA-4275D938EC00}"/>
          </ac:spMkLst>
        </pc:spChg>
        <pc:spChg chg="mod">
          <ac:chgData name="Jim Miller" userId="ec26cbe54ca1df25" providerId="LiveId" clId="{4C3E868A-1731-4770-88BC-2DFD6863D686}" dt="2019-06-11T15:20:49.412" v="52" actId="1076"/>
          <ac:spMkLst>
            <pc:docMk/>
            <pc:sldMk cId="1940336904" sldId="263"/>
            <ac:spMk id="3" creationId="{5190FB6F-8406-4F91-B3F9-51E3DF3FBD34}"/>
          </ac:spMkLst>
        </pc:spChg>
        <pc:spChg chg="mod">
          <ac:chgData name="Jim Miller" userId="ec26cbe54ca1df25" providerId="LiveId" clId="{4C3E868A-1731-4770-88BC-2DFD6863D686}" dt="2019-06-11T15:20:49.412" v="52" actId="1076"/>
          <ac:spMkLst>
            <pc:docMk/>
            <pc:sldMk cId="1940336904" sldId="263"/>
            <ac:spMk id="4" creationId="{0AA4F8F2-308B-48A5-B61F-41E2A301FD57}"/>
          </ac:spMkLst>
        </pc:spChg>
        <pc:spChg chg="mod">
          <ac:chgData name="Jim Miller" userId="ec26cbe54ca1df25" providerId="LiveId" clId="{4C3E868A-1731-4770-88BC-2DFD6863D686}" dt="2019-06-11T15:20:49.412" v="52" actId="1076"/>
          <ac:spMkLst>
            <pc:docMk/>
            <pc:sldMk cId="1940336904" sldId="263"/>
            <ac:spMk id="5" creationId="{8357ED3E-39A4-4808-96DA-53A5F63ABD67}"/>
          </ac:spMkLst>
        </pc:spChg>
      </pc:sldChg>
      <pc:sldChg chg="addSp modSp">
        <pc:chgData name="Jim Miller" userId="ec26cbe54ca1df25" providerId="LiveId" clId="{4C3E868A-1731-4770-88BC-2DFD6863D686}" dt="2019-06-11T15:14:34.835" v="3" actId="14100"/>
        <pc:sldMkLst>
          <pc:docMk/>
          <pc:sldMk cId="200207173" sldId="267"/>
        </pc:sldMkLst>
        <pc:spChg chg="mod">
          <ac:chgData name="Jim Miller" userId="ec26cbe54ca1df25" providerId="LiveId" clId="{4C3E868A-1731-4770-88BC-2DFD6863D686}" dt="2019-06-11T15:14:23.823" v="0"/>
          <ac:spMkLst>
            <pc:docMk/>
            <pc:sldMk cId="200207173" sldId="267"/>
            <ac:spMk id="3" creationId="{D6AF4C17-9980-42F9-8A69-0981B29D9EDC}"/>
          </ac:spMkLst>
        </pc:spChg>
        <pc:spChg chg="add mod">
          <ac:chgData name="Jim Miller" userId="ec26cbe54ca1df25" providerId="LiveId" clId="{4C3E868A-1731-4770-88BC-2DFD6863D686}" dt="2019-06-11T15:14:34.835" v="3" actId="14100"/>
          <ac:spMkLst>
            <pc:docMk/>
            <pc:sldMk cId="200207173" sldId="267"/>
            <ac:spMk id="4" creationId="{5674E1D6-D215-45ED-A1A3-850C7187BE56}"/>
          </ac:spMkLst>
        </pc:spChg>
      </pc:sldChg>
      <pc:sldChg chg="addSp modSp">
        <pc:chgData name="Jim Miller" userId="ec26cbe54ca1df25" providerId="LiveId" clId="{4C3E868A-1731-4770-88BC-2DFD6863D686}" dt="2019-06-11T15:15:57.948" v="15" actId="465"/>
        <pc:sldMkLst>
          <pc:docMk/>
          <pc:sldMk cId="1398260517" sldId="268"/>
        </pc:sldMkLst>
        <pc:spChg chg="mod">
          <ac:chgData name="Jim Miller" userId="ec26cbe54ca1df25" providerId="LiveId" clId="{4C3E868A-1731-4770-88BC-2DFD6863D686}" dt="2019-06-11T15:15:57.948" v="15" actId="465"/>
          <ac:spMkLst>
            <pc:docMk/>
            <pc:sldMk cId="1398260517" sldId="268"/>
            <ac:spMk id="2" creationId="{7991D75A-CFCE-4323-B724-D86524D7413B}"/>
          </ac:spMkLst>
        </pc:spChg>
        <pc:spChg chg="mod">
          <ac:chgData name="Jim Miller" userId="ec26cbe54ca1df25" providerId="LiveId" clId="{4C3E868A-1731-4770-88BC-2DFD6863D686}" dt="2019-06-11T15:15:57.948" v="15" actId="465"/>
          <ac:spMkLst>
            <pc:docMk/>
            <pc:sldMk cId="1398260517" sldId="268"/>
            <ac:spMk id="4" creationId="{98752BCC-CE02-49D0-ACFD-2D5B6DD7904C}"/>
          </ac:spMkLst>
        </pc:spChg>
        <pc:spChg chg="add mod">
          <ac:chgData name="Jim Miller" userId="ec26cbe54ca1df25" providerId="LiveId" clId="{4C3E868A-1731-4770-88BC-2DFD6863D686}" dt="2019-06-11T15:15:57.948" v="15" actId="465"/>
          <ac:spMkLst>
            <pc:docMk/>
            <pc:sldMk cId="1398260517" sldId="268"/>
            <ac:spMk id="5" creationId="{73840AB7-A25B-42D0-AC25-4F23E4CF2657}"/>
          </ac:spMkLst>
        </pc:spChg>
      </pc:sldChg>
      <pc:sldChg chg="addSp modSp">
        <pc:chgData name="Jim Miller" userId="ec26cbe54ca1df25" providerId="LiveId" clId="{4C3E868A-1731-4770-88BC-2DFD6863D686}" dt="2019-06-11T15:18:34.141" v="29" actId="14100"/>
        <pc:sldMkLst>
          <pc:docMk/>
          <pc:sldMk cId="285782788" sldId="269"/>
        </pc:sldMkLst>
        <pc:spChg chg="mod">
          <ac:chgData name="Jim Miller" userId="ec26cbe54ca1df25" providerId="LiveId" clId="{4C3E868A-1731-4770-88BC-2DFD6863D686}" dt="2019-06-11T15:18:24.219" v="28" actId="465"/>
          <ac:spMkLst>
            <pc:docMk/>
            <pc:sldMk cId="285782788" sldId="269"/>
            <ac:spMk id="3" creationId="{5A5442F3-3472-435A-BA2E-5A257ECB9A96}"/>
          </ac:spMkLst>
        </pc:spChg>
        <pc:spChg chg="add mod">
          <ac:chgData name="Jim Miller" userId="ec26cbe54ca1df25" providerId="LiveId" clId="{4C3E868A-1731-4770-88BC-2DFD6863D686}" dt="2019-06-11T15:18:34.141" v="29" actId="14100"/>
          <ac:spMkLst>
            <pc:docMk/>
            <pc:sldMk cId="285782788" sldId="269"/>
            <ac:spMk id="4" creationId="{D0D1865C-EEB7-43D8-B619-F6B708170730}"/>
          </ac:spMkLst>
        </pc:spChg>
        <pc:spChg chg="add mod">
          <ac:chgData name="Jim Miller" userId="ec26cbe54ca1df25" providerId="LiveId" clId="{4C3E868A-1731-4770-88BC-2DFD6863D686}" dt="2019-06-11T15:18:24.219" v="28" actId="465"/>
          <ac:spMkLst>
            <pc:docMk/>
            <pc:sldMk cId="285782788" sldId="269"/>
            <ac:spMk id="5" creationId="{862010E1-C391-4879-AA56-71630B9BF395}"/>
          </ac:spMkLst>
        </pc:spChg>
      </pc:sldChg>
      <pc:sldChg chg="addSp modSp">
        <pc:chgData name="Jim Miller" userId="ec26cbe54ca1df25" providerId="LiveId" clId="{4C3E868A-1731-4770-88BC-2DFD6863D686}" dt="2019-06-11T15:19:34.660" v="40" actId="552"/>
        <pc:sldMkLst>
          <pc:docMk/>
          <pc:sldMk cId="2963293074" sldId="270"/>
        </pc:sldMkLst>
        <pc:spChg chg="mod">
          <ac:chgData name="Jim Miller" userId="ec26cbe54ca1df25" providerId="LiveId" clId="{4C3E868A-1731-4770-88BC-2DFD6863D686}" dt="2019-06-11T15:19:34.660" v="40" actId="552"/>
          <ac:spMkLst>
            <pc:docMk/>
            <pc:sldMk cId="2963293074" sldId="270"/>
            <ac:spMk id="2" creationId="{AA353E8D-6DDA-4C70-9953-6F9DAA7F20F4}"/>
          </ac:spMkLst>
        </pc:spChg>
        <pc:spChg chg="mod">
          <ac:chgData name="Jim Miller" userId="ec26cbe54ca1df25" providerId="LiveId" clId="{4C3E868A-1731-4770-88BC-2DFD6863D686}" dt="2019-06-11T15:19:27.996" v="39" actId="1076"/>
          <ac:spMkLst>
            <pc:docMk/>
            <pc:sldMk cId="2963293074" sldId="270"/>
            <ac:spMk id="3" creationId="{4C78CA5C-0D3E-4AF9-8F3D-1CAFC77F1CDB}"/>
          </ac:spMkLst>
        </pc:spChg>
        <pc:spChg chg="add mod">
          <ac:chgData name="Jim Miller" userId="ec26cbe54ca1df25" providerId="LiveId" clId="{4C3E868A-1731-4770-88BC-2DFD6863D686}" dt="2019-06-11T15:19:34.660" v="40" actId="552"/>
          <ac:spMkLst>
            <pc:docMk/>
            <pc:sldMk cId="2963293074" sldId="270"/>
            <ac:spMk id="4" creationId="{49A5A560-CAEF-4D4C-9091-BEDFA337CC65}"/>
          </ac:spMkLst>
        </pc:spChg>
      </pc:sldChg>
      <pc:sldChg chg="addSp modSp">
        <pc:chgData name="Jim Miller" userId="ec26cbe54ca1df25" providerId="LiveId" clId="{4C3E868A-1731-4770-88BC-2DFD6863D686}" dt="2019-06-11T15:33:26.275" v="57" actId="1076"/>
        <pc:sldMkLst>
          <pc:docMk/>
          <pc:sldMk cId="1249570175" sldId="274"/>
        </pc:sldMkLst>
        <pc:picChg chg="add mod">
          <ac:chgData name="Jim Miller" userId="ec26cbe54ca1df25" providerId="LiveId" clId="{4C3E868A-1731-4770-88BC-2DFD6863D686}" dt="2019-06-11T15:33:26.275" v="57" actId="1076"/>
          <ac:picMkLst>
            <pc:docMk/>
            <pc:sldMk cId="1249570175" sldId="274"/>
            <ac:picMk id="5" creationId="{F3AC3DCE-8A14-41ED-88F2-D5DE144B9DB2}"/>
          </ac:picMkLst>
        </pc:picChg>
      </pc:sldChg>
      <pc:sldChg chg="addSp modSp">
        <pc:chgData name="Jim Miller" userId="ec26cbe54ca1df25" providerId="LiveId" clId="{4C3E868A-1731-4770-88BC-2DFD6863D686}" dt="2019-06-11T15:20:21.941" v="50" actId="1076"/>
        <pc:sldMkLst>
          <pc:docMk/>
          <pc:sldMk cId="583194704" sldId="283"/>
        </pc:sldMkLst>
        <pc:spChg chg="mod">
          <ac:chgData name="Jim Miller" userId="ec26cbe54ca1df25" providerId="LiveId" clId="{4C3E868A-1731-4770-88BC-2DFD6863D686}" dt="2019-06-11T15:20:17.708" v="49" actId="1076"/>
          <ac:spMkLst>
            <pc:docMk/>
            <pc:sldMk cId="583194704" sldId="283"/>
            <ac:spMk id="2" creationId="{B0541C2A-EE75-4279-9BF5-37FFDA1E9446}"/>
          </ac:spMkLst>
        </pc:spChg>
        <pc:spChg chg="add mod">
          <ac:chgData name="Jim Miller" userId="ec26cbe54ca1df25" providerId="LiveId" clId="{4C3E868A-1731-4770-88BC-2DFD6863D686}" dt="2019-06-11T15:20:21.941" v="50" actId="1076"/>
          <ac:spMkLst>
            <pc:docMk/>
            <pc:sldMk cId="583194704" sldId="283"/>
            <ac:spMk id="3" creationId="{66632DF1-5079-4A98-8263-7AA3B841832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6-03T15:10:03.011" idx="4">
    <p:pos x="7286" y="864"/>
    <p:text>This seems to ignore the really important issues around Fair Use, or that Copyright Law sometimes seems a bit arbitrary in a way that hinders the progress of science and the arts.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482BF-4C82-499F-8E44-9160C1EF37AC}"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70067-11AA-4572-BC0A-5C92659EC601}" type="slidenum">
              <a:rPr lang="en-US" smtClean="0"/>
              <a:t>‹#›</a:t>
            </a:fld>
            <a:endParaRPr lang="en-US"/>
          </a:p>
        </p:txBody>
      </p:sp>
    </p:spTree>
    <p:extLst>
      <p:ext uri="{BB962C8B-B14F-4D97-AF65-F5344CB8AC3E}">
        <p14:creationId xmlns:p14="http://schemas.microsoft.com/office/powerpoint/2010/main" val="295153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ibraryjournal.com/?detailStory=top-skills-for-tomorrows-librarians-careers-20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70067-11AA-4572-BC0A-5C92659EC601}" type="slidenum">
              <a:rPr lang="en-US" smtClean="0"/>
              <a:t>11</a:t>
            </a:fld>
            <a:endParaRPr lang="en-US"/>
          </a:p>
        </p:txBody>
      </p:sp>
    </p:spTree>
    <p:extLst>
      <p:ext uri="{BB962C8B-B14F-4D97-AF65-F5344CB8AC3E}">
        <p14:creationId xmlns:p14="http://schemas.microsoft.com/office/powerpoint/2010/main" val="5707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a 2016 article, </a:t>
            </a:r>
            <a:r>
              <a:rPr lang="en-CA" sz="1200" u="sng" kern="1200" dirty="0">
                <a:solidFill>
                  <a:schemeClr val="tx1"/>
                </a:solidFill>
                <a:effectLst/>
                <a:latin typeface="+mn-lt"/>
                <a:ea typeface="+mn-ea"/>
                <a:cs typeface="+mn-cs"/>
                <a:hlinkClick r:id="rId3"/>
              </a:rPr>
              <a:t>Library Journal</a:t>
            </a:r>
            <a:r>
              <a:rPr lang="en-CA" sz="1200" kern="1200" dirty="0">
                <a:solidFill>
                  <a:schemeClr val="tx1"/>
                </a:solidFill>
                <a:effectLst/>
                <a:latin typeface="+mn-lt"/>
                <a:ea typeface="+mn-ea"/>
                <a:cs typeface="+mn-cs"/>
              </a:rPr>
              <a:t> reached out to academic and public library directors and other thought leaders nationwide to find out what new skills they expect to need in librarians in the next 20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Advocacy was listed as one of the top skills that librarians should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According to the article, this key competency has two distinct but overlapping paths: raising awareness of value among stakeholders, with an eye to maintaining or increasing funding, and building community, organization, and outreach, with an eye to expanding those services and effectively serving the constituencies who need them.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7570067-11AA-4572-BC0A-5C92659EC601}" type="slidenum">
              <a:rPr lang="en-US" smtClean="0"/>
              <a:t>15</a:t>
            </a:fld>
            <a:endParaRPr lang="en-US"/>
          </a:p>
        </p:txBody>
      </p:sp>
    </p:spTree>
    <p:extLst>
      <p:ext uri="{BB962C8B-B14F-4D97-AF65-F5344CB8AC3E}">
        <p14:creationId xmlns:p14="http://schemas.microsoft.com/office/powerpoint/2010/main" val="50177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For many organizations the information centre and the information professionals that work within them are seen as a cost centre.  There is no money to be made in the services they provide to other employees within the organization is the usual thinking.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 as information professionals know otherwise that this is simply not the case.  There is significant value in the services we provide.  In fact, the information, intelligence and services provided by information centres contributes greatly to decision-making processes throughout the organization.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So why is it that the information centre is usually the first area targeted when cuts need to be made?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7570067-11AA-4572-BC0A-5C92659EC601}" type="slidenum">
              <a:rPr lang="en-US" smtClean="0"/>
              <a:t>17</a:t>
            </a:fld>
            <a:endParaRPr lang="en-US"/>
          </a:p>
        </p:txBody>
      </p:sp>
    </p:spTree>
    <p:extLst>
      <p:ext uri="{BB962C8B-B14F-4D97-AF65-F5344CB8AC3E}">
        <p14:creationId xmlns:p14="http://schemas.microsoft.com/office/powerpoint/2010/main" val="4028931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1268-7A2D-4228-A801-5236155E6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89E79-09C4-4BB8-9F95-9D12AEF68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C9DCA5-47A0-46F5-9E23-B980F5BC7951}"/>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5" name="Footer Placeholder 4">
            <a:extLst>
              <a:ext uri="{FF2B5EF4-FFF2-40B4-BE49-F238E27FC236}">
                <a16:creationId xmlns:a16="http://schemas.microsoft.com/office/drawing/2014/main" id="{404D8900-32FE-4F05-AB37-CF2CA7FF7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F14C8-D8E5-49B2-B497-8CCE22B79430}"/>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263184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1DDF-98FB-4775-8D80-9771242F4498}"/>
              </a:ext>
            </a:extLst>
          </p:cNvPr>
          <p:cNvSpPr>
            <a:spLocks noGrp="1"/>
          </p:cNvSpPr>
          <p:nvPr>
            <p:ph type="title"/>
          </p:nvPr>
        </p:nvSpPr>
        <p:spPr>
          <a:xfrm>
            <a:off x="839788" y="12573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9BB26-96B5-4902-A132-52E2457C807B}"/>
              </a:ext>
            </a:extLst>
          </p:cNvPr>
          <p:cNvSpPr>
            <a:spLocks noGrp="1"/>
          </p:cNvSpPr>
          <p:nvPr>
            <p:ph idx="1"/>
          </p:nvPr>
        </p:nvSpPr>
        <p:spPr>
          <a:xfrm>
            <a:off x="5183188" y="1257300"/>
            <a:ext cx="6172200" cy="4603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B18F1-8569-48C1-A90B-A2AF3B499C11}"/>
              </a:ext>
            </a:extLst>
          </p:cNvPr>
          <p:cNvSpPr>
            <a:spLocks noGrp="1"/>
          </p:cNvSpPr>
          <p:nvPr>
            <p:ph type="body" sz="half" idx="2"/>
          </p:nvPr>
        </p:nvSpPr>
        <p:spPr>
          <a:xfrm>
            <a:off x="839788" y="2857500"/>
            <a:ext cx="3932237" cy="3011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F80A1-350F-4B66-8357-587505AF97BD}"/>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6" name="Footer Placeholder 5">
            <a:extLst>
              <a:ext uri="{FF2B5EF4-FFF2-40B4-BE49-F238E27FC236}">
                <a16:creationId xmlns:a16="http://schemas.microsoft.com/office/drawing/2014/main" id="{2C4E0B26-4CE9-4560-B3D0-36C0D5092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29CBD-95FA-410A-A353-82152691DB02}"/>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40334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4B2B-DE0D-47C1-9A4B-17D4013BBB30}"/>
              </a:ext>
            </a:extLst>
          </p:cNvPr>
          <p:cNvSpPr>
            <a:spLocks noGrp="1"/>
          </p:cNvSpPr>
          <p:nvPr>
            <p:ph type="title"/>
          </p:nvPr>
        </p:nvSpPr>
        <p:spPr>
          <a:xfrm>
            <a:off x="839788" y="12573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0A5B8B-FBE8-4629-9D00-315916FA2FF4}"/>
              </a:ext>
            </a:extLst>
          </p:cNvPr>
          <p:cNvSpPr>
            <a:spLocks noGrp="1"/>
          </p:cNvSpPr>
          <p:nvPr>
            <p:ph type="pic" idx="1"/>
          </p:nvPr>
        </p:nvSpPr>
        <p:spPr>
          <a:xfrm>
            <a:off x="5183188" y="1257300"/>
            <a:ext cx="6172200" cy="4603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42EFD-AA82-424A-A638-CD88D76495FB}"/>
              </a:ext>
            </a:extLst>
          </p:cNvPr>
          <p:cNvSpPr>
            <a:spLocks noGrp="1"/>
          </p:cNvSpPr>
          <p:nvPr>
            <p:ph type="body" sz="half" idx="2"/>
          </p:nvPr>
        </p:nvSpPr>
        <p:spPr>
          <a:xfrm>
            <a:off x="839788" y="2857500"/>
            <a:ext cx="3932237" cy="3011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158E0-F513-473D-971A-236FDC6240FD}"/>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6" name="Footer Placeholder 5">
            <a:extLst>
              <a:ext uri="{FF2B5EF4-FFF2-40B4-BE49-F238E27FC236}">
                <a16:creationId xmlns:a16="http://schemas.microsoft.com/office/drawing/2014/main" id="{C256FD2B-D753-428E-9CC5-54E433083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E986E-D3EA-4A59-9794-A482964B6382}"/>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48934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46BD-B4BC-4536-9CBB-E0CD126B34D1}"/>
              </a:ext>
            </a:extLst>
          </p:cNvPr>
          <p:cNvSpPr>
            <a:spLocks noGrp="1"/>
          </p:cNvSpPr>
          <p:nvPr>
            <p:ph type="title"/>
          </p:nvPr>
        </p:nvSpPr>
        <p:spPr>
          <a:xfrm>
            <a:off x="838200" y="124523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ECF857-5DE4-4674-9248-78901E85E5CE}"/>
              </a:ext>
            </a:extLst>
          </p:cNvPr>
          <p:cNvSpPr>
            <a:spLocks noGrp="1"/>
          </p:cNvSpPr>
          <p:nvPr>
            <p:ph type="body" orient="vert" idx="1"/>
          </p:nvPr>
        </p:nvSpPr>
        <p:spPr>
          <a:xfrm>
            <a:off x="838200" y="2663189"/>
            <a:ext cx="10515600" cy="3513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A52CB-75BF-40A0-BFA7-FEE50A768694}"/>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5" name="Footer Placeholder 4">
            <a:extLst>
              <a:ext uri="{FF2B5EF4-FFF2-40B4-BE49-F238E27FC236}">
                <a16:creationId xmlns:a16="http://schemas.microsoft.com/office/drawing/2014/main" id="{039706F7-129B-4166-BC73-8E2891DD1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1A4A8-46FE-45CA-97B0-D83EAB0FC72D}"/>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301896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64A35-0E80-430C-9854-2A1D0BD68B8E}"/>
              </a:ext>
            </a:extLst>
          </p:cNvPr>
          <p:cNvSpPr>
            <a:spLocks noGrp="1"/>
          </p:cNvSpPr>
          <p:nvPr>
            <p:ph type="title" orient="vert"/>
          </p:nvPr>
        </p:nvSpPr>
        <p:spPr>
          <a:xfrm>
            <a:off x="8724900" y="1154429"/>
            <a:ext cx="2628900" cy="502253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6DF4A-6631-424D-915B-68B9A288D637}"/>
              </a:ext>
            </a:extLst>
          </p:cNvPr>
          <p:cNvSpPr>
            <a:spLocks noGrp="1"/>
          </p:cNvSpPr>
          <p:nvPr>
            <p:ph type="body" orient="vert" idx="1"/>
          </p:nvPr>
        </p:nvSpPr>
        <p:spPr>
          <a:xfrm>
            <a:off x="838200" y="1154429"/>
            <a:ext cx="7734300" cy="5022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6946D-02FD-4450-97B0-CB1B2BAD752C}"/>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5" name="Footer Placeholder 4">
            <a:extLst>
              <a:ext uri="{FF2B5EF4-FFF2-40B4-BE49-F238E27FC236}">
                <a16:creationId xmlns:a16="http://schemas.microsoft.com/office/drawing/2014/main" id="{FE14526A-68E6-4BC7-AF63-9D4A06092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3FB28-1497-4B99-BB63-5EBA1B9807EC}"/>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13335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1268-7A2D-4228-A801-5236155E6EDD}"/>
              </a:ext>
            </a:extLst>
          </p:cNvPr>
          <p:cNvSpPr>
            <a:spLocks noGrp="1"/>
          </p:cNvSpPr>
          <p:nvPr>
            <p:ph type="ctrTitle"/>
          </p:nvPr>
        </p:nvSpPr>
        <p:spPr>
          <a:xfrm>
            <a:off x="3935437" y="1122363"/>
            <a:ext cx="7418363"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89E79-09C4-4BB8-9F95-9D12AEF68A3A}"/>
              </a:ext>
            </a:extLst>
          </p:cNvPr>
          <p:cNvSpPr>
            <a:spLocks noGrp="1"/>
          </p:cNvSpPr>
          <p:nvPr>
            <p:ph type="subTitle" idx="1"/>
          </p:nvPr>
        </p:nvSpPr>
        <p:spPr>
          <a:xfrm>
            <a:off x="3935437" y="3602038"/>
            <a:ext cx="74183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C9DCA5-47A0-46F5-9E23-B980F5BC7951}"/>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5" name="Footer Placeholder 4">
            <a:extLst>
              <a:ext uri="{FF2B5EF4-FFF2-40B4-BE49-F238E27FC236}">
                <a16:creationId xmlns:a16="http://schemas.microsoft.com/office/drawing/2014/main" id="{404D8900-32FE-4F05-AB37-CF2CA7FF7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F14C8-D8E5-49B2-B497-8CCE22B79430}"/>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175108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1268-7A2D-4228-A801-5236155E6EDD}"/>
              </a:ext>
            </a:extLst>
          </p:cNvPr>
          <p:cNvSpPr>
            <a:spLocks noGrp="1"/>
          </p:cNvSpPr>
          <p:nvPr>
            <p:ph type="ctrTitle"/>
          </p:nvPr>
        </p:nvSpPr>
        <p:spPr>
          <a:xfrm>
            <a:off x="849044" y="380219"/>
            <a:ext cx="10493912"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89E79-09C4-4BB8-9F95-9D12AEF68A3A}"/>
              </a:ext>
            </a:extLst>
          </p:cNvPr>
          <p:cNvSpPr>
            <a:spLocks noGrp="1"/>
          </p:cNvSpPr>
          <p:nvPr>
            <p:ph type="subTitle" idx="1"/>
          </p:nvPr>
        </p:nvSpPr>
        <p:spPr>
          <a:xfrm>
            <a:off x="849044" y="2859894"/>
            <a:ext cx="1049391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156968D6-44F6-4D77-A63D-F0D4901982A7}"/>
              </a:ext>
            </a:extLst>
          </p:cNvPr>
          <p:cNvSpPr>
            <a:spLocks noGrp="1"/>
          </p:cNvSpPr>
          <p:nvPr>
            <p:ph type="dt" sz="half" idx="10"/>
          </p:nvPr>
        </p:nvSpPr>
        <p:spPr>
          <a:xfrm>
            <a:off x="838200" y="6356350"/>
            <a:ext cx="2743200" cy="365125"/>
          </a:xfrm>
        </p:spPr>
        <p:txBody>
          <a:bodyPr/>
          <a:lstStyle/>
          <a:p>
            <a:fld id="{E519CAEB-FD35-4B9E-812E-60B928C58053}" type="datetimeFigureOut">
              <a:rPr lang="en-US" smtClean="0"/>
              <a:t>6/11/2019</a:t>
            </a:fld>
            <a:endParaRPr lang="en-US"/>
          </a:p>
        </p:txBody>
      </p:sp>
      <p:sp>
        <p:nvSpPr>
          <p:cNvPr id="8" name="Footer Placeholder 4">
            <a:extLst>
              <a:ext uri="{FF2B5EF4-FFF2-40B4-BE49-F238E27FC236}">
                <a16:creationId xmlns:a16="http://schemas.microsoft.com/office/drawing/2014/main" id="{B54B5BC6-AF92-4287-92B3-F9AC8A48CB6E}"/>
              </a:ext>
            </a:extLst>
          </p:cNvPr>
          <p:cNvSpPr>
            <a:spLocks noGrp="1"/>
          </p:cNvSpPr>
          <p:nvPr>
            <p:ph type="ftr" sz="quarter" idx="11"/>
          </p:nvPr>
        </p:nvSpPr>
        <p:spPr>
          <a:xfrm>
            <a:off x="4038600" y="6356350"/>
            <a:ext cx="4114800" cy="365125"/>
          </a:xfrm>
        </p:spPr>
        <p:txBody>
          <a:bodyPr/>
          <a:lstStyle/>
          <a:p>
            <a:endParaRPr lang="en-US"/>
          </a:p>
        </p:txBody>
      </p:sp>
      <p:sp>
        <p:nvSpPr>
          <p:cNvPr id="9" name="Slide Number Placeholder 5">
            <a:extLst>
              <a:ext uri="{FF2B5EF4-FFF2-40B4-BE49-F238E27FC236}">
                <a16:creationId xmlns:a16="http://schemas.microsoft.com/office/drawing/2014/main" id="{E7D18EC7-72B3-4D5C-94B8-D0C0665A008C}"/>
              </a:ext>
            </a:extLst>
          </p:cNvPr>
          <p:cNvSpPr>
            <a:spLocks noGrp="1"/>
          </p:cNvSpPr>
          <p:nvPr>
            <p:ph type="sldNum" sz="quarter" idx="12"/>
          </p:nvPr>
        </p:nvSpPr>
        <p:spPr>
          <a:xfrm>
            <a:off x="8610600" y="6356350"/>
            <a:ext cx="2743200" cy="365125"/>
          </a:xfrm>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247380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887-2E2F-4012-A61D-1D7C8B000867}"/>
              </a:ext>
            </a:extLst>
          </p:cNvPr>
          <p:cNvSpPr>
            <a:spLocks noGrp="1"/>
          </p:cNvSpPr>
          <p:nvPr>
            <p:ph type="title"/>
          </p:nvPr>
        </p:nvSpPr>
        <p:spPr>
          <a:xfrm>
            <a:off x="838200" y="123380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BFF51D-9E0D-4296-9921-704120F28E8F}"/>
              </a:ext>
            </a:extLst>
          </p:cNvPr>
          <p:cNvSpPr>
            <a:spLocks noGrp="1"/>
          </p:cNvSpPr>
          <p:nvPr>
            <p:ph idx="1"/>
          </p:nvPr>
        </p:nvSpPr>
        <p:spPr>
          <a:xfrm>
            <a:off x="838200" y="2731770"/>
            <a:ext cx="10515600" cy="3445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AE296-A6C9-4E84-802F-1C8939D51B13}"/>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5" name="Footer Placeholder 4">
            <a:extLst>
              <a:ext uri="{FF2B5EF4-FFF2-40B4-BE49-F238E27FC236}">
                <a16:creationId xmlns:a16="http://schemas.microsoft.com/office/drawing/2014/main" id="{79A91D91-888D-435B-9A27-26983094D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DB0ED-FAAA-4DAB-9E00-86EB1F8F4D39}"/>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235434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5E5C-1490-4C63-8235-6349FC86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F17E00-830A-4E6A-92D6-12C5E70908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AD0D9-75DC-4297-B71E-F1D6B3C69B35}"/>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5" name="Footer Placeholder 4">
            <a:extLst>
              <a:ext uri="{FF2B5EF4-FFF2-40B4-BE49-F238E27FC236}">
                <a16:creationId xmlns:a16="http://schemas.microsoft.com/office/drawing/2014/main" id="{7F573633-D150-4501-BB08-6CED2C4C6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FD5E7-D3B3-42EB-A3E1-7E53FF446698}"/>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323383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3FAF-CA08-4E40-9F1B-CCEB5F1D70E6}"/>
              </a:ext>
            </a:extLst>
          </p:cNvPr>
          <p:cNvSpPr>
            <a:spLocks noGrp="1"/>
          </p:cNvSpPr>
          <p:nvPr>
            <p:ph type="title"/>
          </p:nvPr>
        </p:nvSpPr>
        <p:spPr>
          <a:xfrm>
            <a:off x="838200" y="1162843"/>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2B523A5-906F-4F67-83F8-913157574087}"/>
              </a:ext>
            </a:extLst>
          </p:cNvPr>
          <p:cNvSpPr>
            <a:spLocks noGrp="1"/>
          </p:cNvSpPr>
          <p:nvPr>
            <p:ph sz="half" idx="1"/>
          </p:nvPr>
        </p:nvSpPr>
        <p:spPr>
          <a:xfrm>
            <a:off x="838200" y="2674619"/>
            <a:ext cx="5181600" cy="3502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F76F7-E0EC-4D30-BC72-0598755E869F}"/>
              </a:ext>
            </a:extLst>
          </p:cNvPr>
          <p:cNvSpPr>
            <a:spLocks noGrp="1"/>
          </p:cNvSpPr>
          <p:nvPr>
            <p:ph sz="half" idx="2"/>
          </p:nvPr>
        </p:nvSpPr>
        <p:spPr>
          <a:xfrm>
            <a:off x="6172200" y="2674619"/>
            <a:ext cx="5181600" cy="3502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30216C-8323-4990-B30A-0CF8A7264BE8}"/>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6" name="Footer Placeholder 5">
            <a:extLst>
              <a:ext uri="{FF2B5EF4-FFF2-40B4-BE49-F238E27FC236}">
                <a16:creationId xmlns:a16="http://schemas.microsoft.com/office/drawing/2014/main" id="{F945A58C-3F80-4B4D-B9E8-1CB73D260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F590C-7CDA-47FB-B4EB-10B449D03D4D}"/>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425094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B303-9074-43E2-9716-69E0345ECE29}"/>
              </a:ext>
            </a:extLst>
          </p:cNvPr>
          <p:cNvSpPr>
            <a:spLocks noGrp="1"/>
          </p:cNvSpPr>
          <p:nvPr>
            <p:ph type="title"/>
          </p:nvPr>
        </p:nvSpPr>
        <p:spPr>
          <a:xfrm>
            <a:off x="839788" y="1179512"/>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118B4F-F6C4-45BC-A9BF-1D7DE73E5645}"/>
              </a:ext>
            </a:extLst>
          </p:cNvPr>
          <p:cNvSpPr>
            <a:spLocks noGrp="1"/>
          </p:cNvSpPr>
          <p:nvPr>
            <p:ph type="body" idx="1"/>
          </p:nvPr>
        </p:nvSpPr>
        <p:spPr>
          <a:xfrm>
            <a:off x="839788" y="267176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03686D-C3DE-4658-838E-57F43F90662D}"/>
              </a:ext>
            </a:extLst>
          </p:cNvPr>
          <p:cNvSpPr>
            <a:spLocks noGrp="1"/>
          </p:cNvSpPr>
          <p:nvPr>
            <p:ph sz="half" idx="2"/>
          </p:nvPr>
        </p:nvSpPr>
        <p:spPr>
          <a:xfrm>
            <a:off x="839788" y="3662361"/>
            <a:ext cx="5157787" cy="2527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56488-98FA-4F30-8CA7-783937FE0BAC}"/>
              </a:ext>
            </a:extLst>
          </p:cNvPr>
          <p:cNvSpPr>
            <a:spLocks noGrp="1"/>
          </p:cNvSpPr>
          <p:nvPr>
            <p:ph type="body" sz="quarter" idx="3"/>
          </p:nvPr>
        </p:nvSpPr>
        <p:spPr>
          <a:xfrm>
            <a:off x="6172200" y="267176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E5E487-590B-4304-BF5C-C672D9C50DD7}"/>
              </a:ext>
            </a:extLst>
          </p:cNvPr>
          <p:cNvSpPr>
            <a:spLocks noGrp="1"/>
          </p:cNvSpPr>
          <p:nvPr>
            <p:ph sz="quarter" idx="4"/>
          </p:nvPr>
        </p:nvSpPr>
        <p:spPr>
          <a:xfrm>
            <a:off x="6172200" y="3662361"/>
            <a:ext cx="5183188" cy="2527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D811CB-6681-4F0B-BCE4-C8D9D404B97D}"/>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8" name="Footer Placeholder 7">
            <a:extLst>
              <a:ext uri="{FF2B5EF4-FFF2-40B4-BE49-F238E27FC236}">
                <a16:creationId xmlns:a16="http://schemas.microsoft.com/office/drawing/2014/main" id="{4A5261B8-3DA6-49E0-84EE-C98D52F8F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C4B1B-2E1A-4D86-8EE4-ED8684D85F9F}"/>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209956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BC08-9A29-4B7F-8FED-B553201244EC}"/>
              </a:ext>
            </a:extLst>
          </p:cNvPr>
          <p:cNvSpPr>
            <a:spLocks noGrp="1"/>
          </p:cNvSpPr>
          <p:nvPr>
            <p:ph type="title"/>
          </p:nvPr>
        </p:nvSpPr>
        <p:spPr>
          <a:xfrm>
            <a:off x="838200" y="1165225"/>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4ACAEBBE-F73F-4D55-9ACE-CCDE103C5F90}"/>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4" name="Footer Placeholder 3">
            <a:extLst>
              <a:ext uri="{FF2B5EF4-FFF2-40B4-BE49-F238E27FC236}">
                <a16:creationId xmlns:a16="http://schemas.microsoft.com/office/drawing/2014/main" id="{E4672608-1FBA-4743-8CD2-8C46D5575C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DA521A-4064-4946-BE7D-9697BF4710EA}"/>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4885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814CE-BCCC-4FEE-86F3-90F263C22EBB}"/>
              </a:ext>
            </a:extLst>
          </p:cNvPr>
          <p:cNvSpPr>
            <a:spLocks noGrp="1"/>
          </p:cNvSpPr>
          <p:nvPr>
            <p:ph type="dt" sz="half" idx="10"/>
          </p:nvPr>
        </p:nvSpPr>
        <p:spPr/>
        <p:txBody>
          <a:bodyPr/>
          <a:lstStyle/>
          <a:p>
            <a:fld id="{E519CAEB-FD35-4B9E-812E-60B928C58053}" type="datetimeFigureOut">
              <a:rPr lang="en-US" smtClean="0"/>
              <a:t>6/11/2019</a:t>
            </a:fld>
            <a:endParaRPr lang="en-US"/>
          </a:p>
        </p:txBody>
      </p:sp>
      <p:sp>
        <p:nvSpPr>
          <p:cNvPr id="3" name="Footer Placeholder 2">
            <a:extLst>
              <a:ext uri="{FF2B5EF4-FFF2-40B4-BE49-F238E27FC236}">
                <a16:creationId xmlns:a16="http://schemas.microsoft.com/office/drawing/2014/main" id="{13A3D2F3-CFA0-4A28-82DC-8C744145F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42954-0C38-40AB-A521-A4BEA13CFDC5}"/>
              </a:ext>
            </a:extLst>
          </p:cNvPr>
          <p:cNvSpPr>
            <a:spLocks noGrp="1"/>
          </p:cNvSpPr>
          <p:nvPr>
            <p:ph type="sldNum" sz="quarter" idx="12"/>
          </p:nvPr>
        </p:nvSpPr>
        <p:spPr/>
        <p:txBody>
          <a:bodyPr/>
          <a:lstStyle/>
          <a:p>
            <a:fld id="{A170A882-01A6-43D2-805C-255E52DFC134}" type="slidenum">
              <a:rPr lang="en-US" smtClean="0"/>
              <a:t>‹#›</a:t>
            </a:fld>
            <a:endParaRPr lang="en-US"/>
          </a:p>
        </p:txBody>
      </p:sp>
    </p:spTree>
    <p:extLst>
      <p:ext uri="{BB962C8B-B14F-4D97-AF65-F5344CB8AC3E}">
        <p14:creationId xmlns:p14="http://schemas.microsoft.com/office/powerpoint/2010/main" val="25635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D135E5-4392-469B-B8C6-F9614EC6D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2F3DDF-4F4E-4AFB-84C6-066975EC1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BD40F-D0A4-4E94-8343-D86DC333D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9CAEB-FD35-4B9E-812E-60B928C58053}" type="datetimeFigureOut">
              <a:rPr lang="en-US" smtClean="0"/>
              <a:t>6/11/2019</a:t>
            </a:fld>
            <a:endParaRPr lang="en-US"/>
          </a:p>
        </p:txBody>
      </p:sp>
      <p:sp>
        <p:nvSpPr>
          <p:cNvPr id="5" name="Footer Placeholder 4">
            <a:extLst>
              <a:ext uri="{FF2B5EF4-FFF2-40B4-BE49-F238E27FC236}">
                <a16:creationId xmlns:a16="http://schemas.microsoft.com/office/drawing/2014/main" id="{1C6BE869-3374-4E29-9882-D9982133B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55489E-F067-42DC-AD21-86B053DCB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0A882-01A6-43D2-805C-255E52DFC134}" type="slidenum">
              <a:rPr lang="en-US" smtClean="0"/>
              <a:t>‹#›</a:t>
            </a:fld>
            <a:endParaRPr lang="en-US"/>
          </a:p>
        </p:txBody>
      </p:sp>
    </p:spTree>
    <p:extLst>
      <p:ext uri="{BB962C8B-B14F-4D97-AF65-F5344CB8AC3E}">
        <p14:creationId xmlns:p14="http://schemas.microsoft.com/office/powerpoint/2010/main" val="2526802935"/>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30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5ABF85D2-6748-4771-9015-AF0401431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856" y="2211535"/>
            <a:ext cx="2895600" cy="3746500"/>
          </a:xfrm>
          <a:prstGeom prst="rect">
            <a:avLst/>
          </a:prstGeom>
        </p:spPr>
      </p:pic>
      <p:sp>
        <p:nvSpPr>
          <p:cNvPr id="2" name="Rectangle 1">
            <a:extLst>
              <a:ext uri="{FF2B5EF4-FFF2-40B4-BE49-F238E27FC236}">
                <a16:creationId xmlns:a16="http://schemas.microsoft.com/office/drawing/2014/main" id="{037843DB-965F-47FA-B094-4377F296F547}"/>
              </a:ext>
            </a:extLst>
          </p:cNvPr>
          <p:cNvSpPr/>
          <p:nvPr/>
        </p:nvSpPr>
        <p:spPr>
          <a:xfrm>
            <a:off x="1033915" y="899965"/>
            <a:ext cx="9806865" cy="1122871"/>
          </a:xfrm>
          <a:prstGeom prst="rect">
            <a:avLst/>
          </a:prstGeom>
        </p:spPr>
        <p:txBody>
          <a:bodyPr wrap="square">
            <a:spAutoFit/>
          </a:bodyPr>
          <a:lstStyle/>
          <a:p>
            <a:pP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How likely are you to promote/campaign for/defend public policy issues that impact your profession/position?</a:t>
            </a:r>
          </a:p>
        </p:txBody>
      </p:sp>
      <p:pic>
        <p:nvPicPr>
          <p:cNvPr id="4" name="Picture 3" descr="A picture containing text, newspaper&#10;&#10;Description automatically generated">
            <a:extLst>
              <a:ext uri="{FF2B5EF4-FFF2-40B4-BE49-F238E27FC236}">
                <a16:creationId xmlns:a16="http://schemas.microsoft.com/office/drawing/2014/main" id="{232DC697-7FD4-41B3-AD37-401AA6CA4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0687">
            <a:off x="663553" y="2681332"/>
            <a:ext cx="3892650" cy="2598344"/>
          </a:xfrm>
          <a:prstGeom prst="rect">
            <a:avLst/>
          </a:prstGeom>
        </p:spPr>
      </p:pic>
      <p:pic>
        <p:nvPicPr>
          <p:cNvPr id="6" name="Picture 5">
            <a:extLst>
              <a:ext uri="{FF2B5EF4-FFF2-40B4-BE49-F238E27FC236}">
                <a16:creationId xmlns:a16="http://schemas.microsoft.com/office/drawing/2014/main" id="{373F57C5-5237-4ED6-82B6-C944EE094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9801">
            <a:off x="5606628" y="4954545"/>
            <a:ext cx="3285250" cy="1337522"/>
          </a:xfrm>
          <a:prstGeom prst="rect">
            <a:avLst/>
          </a:prstGeom>
        </p:spPr>
      </p:pic>
      <p:pic>
        <p:nvPicPr>
          <p:cNvPr id="8" name="Picture 7" descr="A group of people standing in front of a sign&#10;&#10;Description automatically generated">
            <a:extLst>
              <a:ext uri="{FF2B5EF4-FFF2-40B4-BE49-F238E27FC236}">
                <a16:creationId xmlns:a16="http://schemas.microsoft.com/office/drawing/2014/main" id="{F898FA26-11F4-4E73-AFC5-BBF1F6CE1E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6372">
            <a:off x="7720444" y="2722966"/>
            <a:ext cx="4368411" cy="2912274"/>
          </a:xfrm>
          <a:prstGeom prst="rect">
            <a:avLst/>
          </a:prstGeom>
        </p:spPr>
      </p:pic>
    </p:spTree>
    <p:extLst>
      <p:ext uri="{BB962C8B-B14F-4D97-AF65-F5344CB8AC3E}">
        <p14:creationId xmlns:p14="http://schemas.microsoft.com/office/powerpoint/2010/main" val="65572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628EFC-6FD6-4DAB-8401-31ABA8EC7039}"/>
              </a:ext>
            </a:extLst>
          </p:cNvPr>
          <p:cNvSpPr txBox="1"/>
          <p:nvPr/>
        </p:nvSpPr>
        <p:spPr>
          <a:xfrm>
            <a:off x="958789" y="568171"/>
            <a:ext cx="2612575" cy="584775"/>
          </a:xfrm>
          <a:prstGeom prst="rect">
            <a:avLst/>
          </a:prstGeom>
          <a:noFill/>
        </p:spPr>
        <p:txBody>
          <a:bodyPr wrap="none" rtlCol="0">
            <a:spAutoFit/>
          </a:bodyPr>
          <a:lstStyle/>
          <a:p>
            <a:r>
              <a:rPr lang="en-US" sz="3200" b="1" dirty="0">
                <a:solidFill>
                  <a:srgbClr val="7030A0"/>
                </a:solidFill>
              </a:rPr>
              <a:t>Net Neutrality</a:t>
            </a:r>
          </a:p>
        </p:txBody>
      </p:sp>
      <p:sp>
        <p:nvSpPr>
          <p:cNvPr id="3" name="Rectangle 2">
            <a:extLst>
              <a:ext uri="{FF2B5EF4-FFF2-40B4-BE49-F238E27FC236}">
                <a16:creationId xmlns:a16="http://schemas.microsoft.com/office/drawing/2014/main" id="{D6AF4C17-9980-42F9-8A69-0981B29D9EDC}"/>
              </a:ext>
            </a:extLst>
          </p:cNvPr>
          <p:cNvSpPr/>
          <p:nvPr/>
        </p:nvSpPr>
        <p:spPr>
          <a:xfrm>
            <a:off x="1423385" y="1413665"/>
            <a:ext cx="9016753" cy="923330"/>
          </a:xfrm>
          <a:prstGeom prst="rect">
            <a:avLst/>
          </a:prstGeom>
        </p:spPr>
        <p:txBody>
          <a:bodyPr wrap="square">
            <a:spAutoFit/>
          </a:bodyPr>
          <a:lstStyle/>
          <a:p>
            <a:r>
              <a:rPr lang="en-CA" dirty="0">
                <a:solidFill>
                  <a:srgbClr val="494949"/>
                </a:solidFill>
                <a:latin typeface="Arial" panose="020B0604020202020204" pitchFamily="34" charset="0"/>
              </a:rPr>
              <a:t>Network neutrality is the principle that internet service providers should treat all data equally and should not discriminate or provide preference to any data regardless of its source, content, or destination. </a:t>
            </a:r>
            <a:endParaRPr lang="en-US" dirty="0"/>
          </a:p>
        </p:txBody>
      </p:sp>
      <p:sp>
        <p:nvSpPr>
          <p:cNvPr id="4" name="Rectangle 3">
            <a:extLst>
              <a:ext uri="{FF2B5EF4-FFF2-40B4-BE49-F238E27FC236}">
                <a16:creationId xmlns:a16="http://schemas.microsoft.com/office/drawing/2014/main" id="{5674E1D6-D215-45ED-A1A3-850C7187BE56}"/>
              </a:ext>
            </a:extLst>
          </p:cNvPr>
          <p:cNvSpPr/>
          <p:nvPr/>
        </p:nvSpPr>
        <p:spPr>
          <a:xfrm>
            <a:off x="1423385" y="2597714"/>
            <a:ext cx="8801270" cy="1200329"/>
          </a:xfrm>
          <a:prstGeom prst="rect">
            <a:avLst/>
          </a:prstGeom>
        </p:spPr>
        <p:txBody>
          <a:bodyPr wrap="square">
            <a:spAutoFit/>
          </a:bodyPr>
          <a:lstStyle/>
          <a:p>
            <a:r>
              <a:rPr lang="en-CA" dirty="0">
                <a:solidFill>
                  <a:srgbClr val="494949"/>
                </a:solidFill>
                <a:latin typeface="Arial" panose="020B0604020202020204" pitchFamily="34" charset="0"/>
              </a:rPr>
              <a:t>Net neutrality is essential for libraries to meet our public mission and is an expression of our professional values. America’s libraries collect, create, and disseminate essential information to the public over the internet. </a:t>
            </a:r>
            <a:br>
              <a:rPr lang="en-CA" dirty="0"/>
            </a:br>
            <a:endParaRPr lang="en-US" dirty="0"/>
          </a:p>
        </p:txBody>
      </p:sp>
    </p:spTree>
    <p:extLst>
      <p:ext uri="{BB962C8B-B14F-4D97-AF65-F5344CB8AC3E}">
        <p14:creationId xmlns:p14="http://schemas.microsoft.com/office/powerpoint/2010/main" val="20020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1D75A-CFCE-4323-B724-D86524D7413B}"/>
              </a:ext>
            </a:extLst>
          </p:cNvPr>
          <p:cNvSpPr/>
          <p:nvPr/>
        </p:nvSpPr>
        <p:spPr>
          <a:xfrm>
            <a:off x="396984" y="1899529"/>
            <a:ext cx="10946167" cy="646331"/>
          </a:xfrm>
          <a:prstGeom prst="rect">
            <a:avLst/>
          </a:prstGeom>
        </p:spPr>
        <p:txBody>
          <a:bodyPr wrap="square">
            <a:spAutoFit/>
          </a:bodyPr>
          <a:lstStyle/>
          <a:p>
            <a:r>
              <a:rPr lang="en-CA" dirty="0">
                <a:solidFill>
                  <a:srgbClr val="494949"/>
                </a:solidFill>
                <a:latin typeface="Arial" panose="020B0604020202020204" pitchFamily="34" charset="0"/>
              </a:rPr>
              <a:t>Nearly 33 million U.S. households do not use the internet at home, and nearly twice that number of people in the U.S. have low levels of digital readiness. </a:t>
            </a:r>
            <a:endParaRPr lang="en-US" dirty="0"/>
          </a:p>
        </p:txBody>
      </p:sp>
      <p:sp>
        <p:nvSpPr>
          <p:cNvPr id="3" name="Rectangle 2">
            <a:extLst>
              <a:ext uri="{FF2B5EF4-FFF2-40B4-BE49-F238E27FC236}">
                <a16:creationId xmlns:a16="http://schemas.microsoft.com/office/drawing/2014/main" id="{8F4E8E76-BA42-4730-9DEE-1AF5AFA1C035}"/>
              </a:ext>
            </a:extLst>
          </p:cNvPr>
          <p:cNvSpPr/>
          <p:nvPr/>
        </p:nvSpPr>
        <p:spPr>
          <a:xfrm>
            <a:off x="461639" y="1255737"/>
            <a:ext cx="2347117" cy="584775"/>
          </a:xfrm>
          <a:prstGeom prst="rect">
            <a:avLst/>
          </a:prstGeom>
        </p:spPr>
        <p:txBody>
          <a:bodyPr wrap="none">
            <a:spAutoFit/>
          </a:bodyPr>
          <a:lstStyle/>
          <a:p>
            <a:pPr fontAlgn="base"/>
            <a:r>
              <a:rPr lang="en-US" sz="3200" b="1" dirty="0">
                <a:solidFill>
                  <a:srgbClr val="7030A0"/>
                </a:solidFill>
                <a:latin typeface="Arial" panose="020B0604020202020204" pitchFamily="34" charset="0"/>
              </a:rPr>
              <a:t>Broadband</a:t>
            </a:r>
            <a:endParaRPr lang="en-US" sz="3200" b="1" i="0" dirty="0">
              <a:solidFill>
                <a:srgbClr val="7030A0"/>
              </a:solidFill>
              <a:effectLst/>
              <a:latin typeface="Arial" panose="020B0604020202020204" pitchFamily="34" charset="0"/>
            </a:endParaRPr>
          </a:p>
        </p:txBody>
      </p:sp>
      <p:sp>
        <p:nvSpPr>
          <p:cNvPr id="4" name="Rectangle 3">
            <a:extLst>
              <a:ext uri="{FF2B5EF4-FFF2-40B4-BE49-F238E27FC236}">
                <a16:creationId xmlns:a16="http://schemas.microsoft.com/office/drawing/2014/main" id="{98752BCC-CE02-49D0-ACFD-2D5B6DD7904C}"/>
              </a:ext>
            </a:extLst>
          </p:cNvPr>
          <p:cNvSpPr/>
          <p:nvPr/>
        </p:nvSpPr>
        <p:spPr>
          <a:xfrm>
            <a:off x="396984" y="4312141"/>
            <a:ext cx="11452193" cy="923330"/>
          </a:xfrm>
          <a:prstGeom prst="rect">
            <a:avLst/>
          </a:prstGeom>
        </p:spPr>
        <p:txBody>
          <a:bodyPr wrap="square">
            <a:spAutoFit/>
          </a:bodyPr>
          <a:lstStyle/>
          <a:p>
            <a:r>
              <a:rPr lang="en-CA" dirty="0">
                <a:solidFill>
                  <a:srgbClr val="494949"/>
                </a:solidFill>
                <a:latin typeface="Arial" panose="020B0604020202020204" pitchFamily="34" charset="0"/>
              </a:rPr>
              <a:t>Affordable, high-capacity broadband internet access is critical to the mission and operation of every modern library. Broadband in library facilities is used by patrons to access digital collections, e-government services, and legal information, distance learning, telemedicine, and many other essential community services.</a:t>
            </a:r>
            <a:endParaRPr lang="en-US" dirty="0"/>
          </a:p>
        </p:txBody>
      </p:sp>
      <p:sp>
        <p:nvSpPr>
          <p:cNvPr id="5" name="Rectangle 4">
            <a:extLst>
              <a:ext uri="{FF2B5EF4-FFF2-40B4-BE49-F238E27FC236}">
                <a16:creationId xmlns:a16="http://schemas.microsoft.com/office/drawing/2014/main" id="{73840AB7-A25B-42D0-AC25-4F23E4CF2657}"/>
              </a:ext>
            </a:extLst>
          </p:cNvPr>
          <p:cNvSpPr/>
          <p:nvPr/>
        </p:nvSpPr>
        <p:spPr>
          <a:xfrm>
            <a:off x="396984" y="2828836"/>
            <a:ext cx="10870302" cy="1200329"/>
          </a:xfrm>
          <a:prstGeom prst="rect">
            <a:avLst/>
          </a:prstGeom>
        </p:spPr>
        <p:txBody>
          <a:bodyPr wrap="square">
            <a:spAutoFit/>
          </a:bodyPr>
          <a:lstStyle/>
          <a:p>
            <a:r>
              <a:rPr lang="en-CA" dirty="0">
                <a:solidFill>
                  <a:srgbClr val="494949"/>
                </a:solidFill>
                <a:latin typeface="Arial" panose="020B0604020202020204" pitchFamily="34" charset="0"/>
              </a:rPr>
              <a:t>Digital opportunity gaps disproportionately impact low-income families, rural and tribal communities, Blacks, Latinos, and people with disabilities. The leading reasons for these gaps are lack of access and affordability, which leads to a lack of digital literacy.</a:t>
            </a:r>
            <a:br>
              <a:rPr lang="en-CA" dirty="0"/>
            </a:br>
            <a:endParaRPr lang="en-US" dirty="0"/>
          </a:p>
        </p:txBody>
      </p:sp>
    </p:spTree>
    <p:extLst>
      <p:ext uri="{BB962C8B-B14F-4D97-AF65-F5344CB8AC3E}">
        <p14:creationId xmlns:p14="http://schemas.microsoft.com/office/powerpoint/2010/main" val="139826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B6E8A-7164-4811-B0C4-5E1DCF19AE48}"/>
              </a:ext>
            </a:extLst>
          </p:cNvPr>
          <p:cNvSpPr/>
          <p:nvPr/>
        </p:nvSpPr>
        <p:spPr>
          <a:xfrm>
            <a:off x="851136" y="403480"/>
            <a:ext cx="1834605" cy="584775"/>
          </a:xfrm>
          <a:prstGeom prst="rect">
            <a:avLst/>
          </a:prstGeom>
        </p:spPr>
        <p:txBody>
          <a:bodyPr wrap="none">
            <a:spAutoFit/>
          </a:bodyPr>
          <a:lstStyle/>
          <a:p>
            <a:pPr fontAlgn="base"/>
            <a:r>
              <a:rPr lang="en-US" sz="3200" b="1" dirty="0">
                <a:solidFill>
                  <a:srgbClr val="7030A0"/>
                </a:solidFill>
              </a:rPr>
              <a:t>Copyright</a:t>
            </a:r>
            <a:endParaRPr lang="en-US" sz="3200" b="1" i="0" dirty="0">
              <a:solidFill>
                <a:srgbClr val="7030A0"/>
              </a:solidFill>
              <a:effectLst/>
            </a:endParaRPr>
          </a:p>
        </p:txBody>
      </p:sp>
      <p:sp>
        <p:nvSpPr>
          <p:cNvPr id="3" name="Rectangle 2">
            <a:extLst>
              <a:ext uri="{FF2B5EF4-FFF2-40B4-BE49-F238E27FC236}">
                <a16:creationId xmlns:a16="http://schemas.microsoft.com/office/drawing/2014/main" id="{5A5442F3-3472-435A-BA2E-5A257ECB9A96}"/>
              </a:ext>
            </a:extLst>
          </p:cNvPr>
          <p:cNvSpPr/>
          <p:nvPr/>
        </p:nvSpPr>
        <p:spPr>
          <a:xfrm>
            <a:off x="1118586" y="1323228"/>
            <a:ext cx="10608815" cy="923330"/>
          </a:xfrm>
          <a:prstGeom prst="rect">
            <a:avLst/>
          </a:prstGeom>
        </p:spPr>
        <p:txBody>
          <a:bodyPr wrap="square">
            <a:spAutoFit/>
          </a:bodyPr>
          <a:lstStyle/>
          <a:p>
            <a:r>
              <a:rPr lang="en-CA" dirty="0">
                <a:solidFill>
                  <a:srgbClr val="494949"/>
                </a:solidFill>
                <a:latin typeface="Arial" panose="020B0604020202020204" pitchFamily="34" charset="0"/>
              </a:rPr>
              <a:t>It is impossible to honor professional cores values of librarians—first amendment, equity of access, and inclusion—without copyright law. Without it, libraries would be unable to loan books, preserve content, and exercise fair use. </a:t>
            </a:r>
            <a:endParaRPr lang="en-US" dirty="0"/>
          </a:p>
        </p:txBody>
      </p:sp>
      <p:sp>
        <p:nvSpPr>
          <p:cNvPr id="4" name="Rectangle 3">
            <a:extLst>
              <a:ext uri="{FF2B5EF4-FFF2-40B4-BE49-F238E27FC236}">
                <a16:creationId xmlns:a16="http://schemas.microsoft.com/office/drawing/2014/main" id="{D0D1865C-EEB7-43D8-B619-F6B708170730}"/>
              </a:ext>
            </a:extLst>
          </p:cNvPr>
          <p:cNvSpPr/>
          <p:nvPr/>
        </p:nvSpPr>
        <p:spPr>
          <a:xfrm>
            <a:off x="1118586" y="2431473"/>
            <a:ext cx="10462019" cy="646331"/>
          </a:xfrm>
          <a:prstGeom prst="rect">
            <a:avLst/>
          </a:prstGeom>
        </p:spPr>
        <p:txBody>
          <a:bodyPr wrap="square">
            <a:spAutoFit/>
          </a:bodyPr>
          <a:lstStyle/>
          <a:p>
            <a:r>
              <a:rPr lang="en-CA" dirty="0">
                <a:solidFill>
                  <a:srgbClr val="494949"/>
                </a:solidFill>
                <a:latin typeface="Arial" panose="020B0604020202020204" pitchFamily="34" charset="0"/>
              </a:rPr>
              <a:t>Libraries have a privileged position in the law with individual exceptions that apply only to non-profit libraries and archives. </a:t>
            </a:r>
            <a:endParaRPr lang="en-US" dirty="0"/>
          </a:p>
        </p:txBody>
      </p:sp>
      <p:sp>
        <p:nvSpPr>
          <p:cNvPr id="5" name="Rectangle 4">
            <a:extLst>
              <a:ext uri="{FF2B5EF4-FFF2-40B4-BE49-F238E27FC236}">
                <a16:creationId xmlns:a16="http://schemas.microsoft.com/office/drawing/2014/main" id="{862010E1-C391-4879-AA56-71630B9BF395}"/>
              </a:ext>
            </a:extLst>
          </p:cNvPr>
          <p:cNvSpPr/>
          <p:nvPr/>
        </p:nvSpPr>
        <p:spPr>
          <a:xfrm>
            <a:off x="1118586" y="3262719"/>
            <a:ext cx="10462019" cy="923330"/>
          </a:xfrm>
          <a:prstGeom prst="rect">
            <a:avLst/>
          </a:prstGeom>
        </p:spPr>
        <p:txBody>
          <a:bodyPr wrap="square">
            <a:spAutoFit/>
          </a:bodyPr>
          <a:lstStyle/>
          <a:p>
            <a:r>
              <a:rPr lang="en-CA" dirty="0">
                <a:solidFill>
                  <a:srgbClr val="494949"/>
                </a:solidFill>
                <a:latin typeface="Arial" panose="020B0604020202020204" pitchFamily="34" charset="0"/>
              </a:rPr>
              <a:t>Congress recognized that libraries are sites of learning, where protected content will be continually available, distributed, used, and preserved to further knowledge, fostering the Constitutional purpose of the law “to advance the progress of science and the useful arts” to benefit the public.</a:t>
            </a:r>
            <a:endParaRPr lang="en-US" dirty="0"/>
          </a:p>
        </p:txBody>
      </p:sp>
    </p:spTree>
    <p:extLst>
      <p:ext uri="{BB962C8B-B14F-4D97-AF65-F5344CB8AC3E}">
        <p14:creationId xmlns:p14="http://schemas.microsoft.com/office/powerpoint/2010/main" val="28578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353E8D-6DDA-4C70-9953-6F9DAA7F20F4}"/>
              </a:ext>
            </a:extLst>
          </p:cNvPr>
          <p:cNvSpPr/>
          <p:nvPr/>
        </p:nvSpPr>
        <p:spPr>
          <a:xfrm>
            <a:off x="950987" y="3924730"/>
            <a:ext cx="9735486" cy="671915"/>
          </a:xfrm>
          <a:prstGeom prst="rect">
            <a:avLst/>
          </a:prstGeom>
        </p:spPr>
        <p:txBody>
          <a:bodyPr wrap="square">
            <a:spAutoFit/>
          </a:bodyPr>
          <a:lstStyle/>
          <a:p>
            <a:pPr fontAlgn="base">
              <a:lnSpc>
                <a:spcPct val="107000"/>
              </a:lnSpc>
              <a:spcAft>
                <a:spcPts val="1200"/>
              </a:spcAft>
            </a:pPr>
            <a:r>
              <a:rPr lang="en-US" dirty="0">
                <a:latin typeface="Calibri" panose="020F0502020204030204" pitchFamily="34" charset="0"/>
                <a:ea typeface="Times New Roman" panose="02020603050405020304" pitchFamily="18" charset="0"/>
                <a:cs typeface="Calibri" panose="020F0502020204030204" pitchFamily="34" charset="0"/>
              </a:rPr>
              <a:t>At the individual level, active library efforts to build relevant media and information literacy can also help support citizens to evaluate critically the credibility and appropriateness of information 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C78CA5C-0D3E-4AF9-8F3D-1CAFC77F1CDB}"/>
              </a:ext>
            </a:extLst>
          </p:cNvPr>
          <p:cNvSpPr txBox="1"/>
          <p:nvPr/>
        </p:nvSpPr>
        <p:spPr>
          <a:xfrm>
            <a:off x="618478" y="1285953"/>
            <a:ext cx="1993046" cy="584775"/>
          </a:xfrm>
          <a:prstGeom prst="rect">
            <a:avLst/>
          </a:prstGeom>
          <a:noFill/>
        </p:spPr>
        <p:txBody>
          <a:bodyPr wrap="none" rtlCol="0">
            <a:spAutoFit/>
          </a:bodyPr>
          <a:lstStyle/>
          <a:p>
            <a:r>
              <a:rPr lang="en-US" sz="3200" b="1" dirty="0">
                <a:solidFill>
                  <a:srgbClr val="7030A0"/>
                </a:solidFill>
              </a:rPr>
              <a:t>Fake News</a:t>
            </a:r>
          </a:p>
        </p:txBody>
      </p:sp>
      <p:sp>
        <p:nvSpPr>
          <p:cNvPr id="4" name="Rectangle 3">
            <a:extLst>
              <a:ext uri="{FF2B5EF4-FFF2-40B4-BE49-F238E27FC236}">
                <a16:creationId xmlns:a16="http://schemas.microsoft.com/office/drawing/2014/main" id="{49A5A560-CAEF-4D4C-9091-BEDFA337CC65}"/>
              </a:ext>
            </a:extLst>
          </p:cNvPr>
          <p:cNvSpPr/>
          <p:nvPr/>
        </p:nvSpPr>
        <p:spPr>
          <a:xfrm>
            <a:off x="950987" y="2427561"/>
            <a:ext cx="9837086" cy="968278"/>
          </a:xfrm>
          <a:prstGeom prst="rect">
            <a:avLst/>
          </a:prstGeom>
        </p:spPr>
        <p:txBody>
          <a:bodyPr wrap="square">
            <a:spAutoFit/>
          </a:bodyPr>
          <a:lstStyle/>
          <a:p>
            <a:pPr fontAlgn="base">
              <a:lnSpc>
                <a:spcPct val="107000"/>
              </a:lnSpc>
              <a:spcAft>
                <a:spcPts val="1200"/>
              </a:spcAft>
            </a:pPr>
            <a:r>
              <a:rPr lang="en-US" dirty="0">
                <a:latin typeface="Calibri" panose="020F0502020204030204" pitchFamily="34" charset="0"/>
                <a:ea typeface="Times New Roman" panose="02020603050405020304" pitchFamily="18" charset="0"/>
                <a:cs typeface="Calibri" panose="020F0502020204030204" pitchFamily="34" charset="0"/>
              </a:rPr>
              <a:t>Libraries have an institutional and ethical commitment to help users access reliable and authentic information. This role is as important as ever in an era when “fake news” is a seemingly growing phenomenon.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29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EC6DFD8-D17C-40A5-85FB-BF986A2C4BD0}"/>
              </a:ext>
            </a:extLst>
          </p:cNvPr>
          <p:cNvSpPr>
            <a:spLocks noChangeArrowheads="1"/>
          </p:cNvSpPr>
          <p:nvPr/>
        </p:nvSpPr>
        <p:spPr bwMode="auto">
          <a:xfrm>
            <a:off x="1230037" y="1226369"/>
            <a:ext cx="8064896" cy="4000998"/>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kern="100" cap="none" normalizeH="0" dirty="0">
                <a:ln>
                  <a:noFill/>
                </a:ln>
                <a:solidFill>
                  <a:schemeClr val="tx1"/>
                </a:solidFill>
                <a:effectLst/>
                <a:latin typeface="Arial" pitchFamily="34" charset="0"/>
                <a:ea typeface="Calibri" pitchFamily="34" charset="0"/>
                <a:cs typeface="Arial" pitchFamily="34" charset="0"/>
              </a:rPr>
              <a:t>Advocacy is a political process by an individual or a large group which normally aims to influence public-policy and resource allocation decisions within political, economic, and social systems and institutions; it may be motivated from moral, ethical or faith principles or simply to protect an asset of interest.</a:t>
            </a:r>
            <a:r>
              <a:rPr kumimoji="0" lang="en-CA" sz="2000" b="0" i="0" u="none" strike="noStrike" kern="100" cap="none" normalizeH="0" dirty="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CA" sz="2000" dirty="0">
              <a:latin typeface="Arial" pitchFamily="34" charset="0"/>
              <a:cs typeface="Arial" pitchFamily="34" charset="0"/>
            </a:endParaRPr>
          </a:p>
          <a:p>
            <a:pPr eaLnBrk="0" fontAlgn="base" hangingPunct="0">
              <a:spcBef>
                <a:spcPct val="0"/>
              </a:spcBef>
              <a:spcAft>
                <a:spcPct val="0"/>
              </a:spcAft>
            </a:pPr>
            <a:r>
              <a:rPr lang="en-CA" sz="2000" dirty="0">
                <a:latin typeface="Arial" pitchFamily="34" charset="0"/>
                <a:cs typeface="Arial" pitchFamily="34" charset="0"/>
              </a:rPr>
              <a:t>Policy generally refers to 'social' policy. Policy advocacy usually seeks to engage various sectors of the government which includes: public servants, bureaucrats, political appointees, elected officials and legislators.</a:t>
            </a:r>
            <a:endParaRPr kumimoji="0" lang="en-CA"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CA" sz="2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dirty="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852C2ED6-3C55-4E6A-8CF9-22D230FE729C}"/>
              </a:ext>
            </a:extLst>
          </p:cNvPr>
          <p:cNvSpPr txBox="1"/>
          <p:nvPr/>
        </p:nvSpPr>
        <p:spPr>
          <a:xfrm>
            <a:off x="323528" y="764704"/>
            <a:ext cx="3374257" cy="584775"/>
          </a:xfrm>
          <a:prstGeom prst="rect">
            <a:avLst/>
          </a:prstGeom>
          <a:noFill/>
        </p:spPr>
        <p:txBody>
          <a:bodyPr wrap="none" rtlCol="0">
            <a:spAutoFit/>
          </a:bodyPr>
          <a:lstStyle/>
          <a:p>
            <a:pPr lvl="0" fontAlgn="base">
              <a:spcBef>
                <a:spcPct val="0"/>
              </a:spcBef>
              <a:spcAft>
                <a:spcPct val="0"/>
              </a:spcAft>
            </a:pPr>
            <a:r>
              <a:rPr lang="en-US" sz="3200" b="1" dirty="0">
                <a:solidFill>
                  <a:srgbClr val="7030A0"/>
                </a:solidFill>
                <a:ea typeface="Times New Roman" pitchFamily="18" charset="0"/>
                <a:cs typeface="Arial" pitchFamily="34" charset="0"/>
              </a:rPr>
              <a:t>What is Advocacy?</a:t>
            </a:r>
          </a:p>
        </p:txBody>
      </p:sp>
    </p:spTree>
    <p:extLst>
      <p:ext uri="{BB962C8B-B14F-4D97-AF65-F5344CB8AC3E}">
        <p14:creationId xmlns:p14="http://schemas.microsoft.com/office/powerpoint/2010/main" val="351931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541C2A-EE75-4279-9BF5-37FFDA1E9446}"/>
              </a:ext>
            </a:extLst>
          </p:cNvPr>
          <p:cNvSpPr/>
          <p:nvPr/>
        </p:nvSpPr>
        <p:spPr>
          <a:xfrm>
            <a:off x="2447635" y="2357782"/>
            <a:ext cx="7887855" cy="646331"/>
          </a:xfrm>
          <a:prstGeom prst="rect">
            <a:avLst/>
          </a:prstGeom>
        </p:spPr>
        <p:txBody>
          <a:bodyPr wrap="square">
            <a:spAutoFit/>
          </a:bodyPr>
          <a:lstStyle/>
          <a:p>
            <a:r>
              <a:rPr lang="en-CA" dirty="0">
                <a:solidFill>
                  <a:srgbClr val="333E48"/>
                </a:solidFill>
                <a:latin typeface="arial" panose="020B0604020202020204" pitchFamily="34" charset="0"/>
              </a:rPr>
              <a:t>An advocate is defined as someone who publicly supports, champions, or recommends a particular cause, organization, or policy. </a:t>
            </a:r>
            <a:endParaRPr lang="en-CA" i="0" u="none" strike="noStrike" dirty="0">
              <a:solidFill>
                <a:srgbClr val="333E48"/>
              </a:solidFill>
              <a:effectLst/>
              <a:latin typeface="arial" panose="020B0604020202020204" pitchFamily="34" charset="0"/>
            </a:endParaRPr>
          </a:p>
        </p:txBody>
      </p:sp>
      <p:sp>
        <p:nvSpPr>
          <p:cNvPr id="3" name="Rectangle 2">
            <a:extLst>
              <a:ext uri="{FF2B5EF4-FFF2-40B4-BE49-F238E27FC236}">
                <a16:creationId xmlns:a16="http://schemas.microsoft.com/office/drawing/2014/main" id="{66632DF1-5079-4A98-8263-7AA3B8418328}"/>
              </a:ext>
            </a:extLst>
          </p:cNvPr>
          <p:cNvSpPr/>
          <p:nvPr/>
        </p:nvSpPr>
        <p:spPr>
          <a:xfrm>
            <a:off x="1805709" y="4140308"/>
            <a:ext cx="8580582" cy="400110"/>
          </a:xfrm>
          <a:prstGeom prst="rect">
            <a:avLst/>
          </a:prstGeom>
        </p:spPr>
        <p:txBody>
          <a:bodyPr wrap="square">
            <a:spAutoFit/>
          </a:bodyPr>
          <a:lstStyle/>
          <a:p>
            <a:r>
              <a:rPr lang="en-CA" sz="2000" b="1" dirty="0">
                <a:solidFill>
                  <a:srgbClr val="333E48"/>
                </a:solidFill>
                <a:latin typeface="arial" panose="020B0604020202020204" pitchFamily="34" charset="0"/>
              </a:rPr>
              <a:t>Do you advocate for causes or issues you are passionate about?</a:t>
            </a:r>
            <a:endParaRPr lang="en-US" sz="2000" dirty="0"/>
          </a:p>
        </p:txBody>
      </p:sp>
    </p:spTree>
    <p:extLst>
      <p:ext uri="{BB962C8B-B14F-4D97-AF65-F5344CB8AC3E}">
        <p14:creationId xmlns:p14="http://schemas.microsoft.com/office/powerpoint/2010/main" val="58319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96C64-AA63-43E4-815A-B3DE47FA10FB}"/>
              </a:ext>
            </a:extLst>
          </p:cNvPr>
          <p:cNvSpPr txBox="1"/>
          <p:nvPr/>
        </p:nvSpPr>
        <p:spPr>
          <a:xfrm>
            <a:off x="363342" y="1223768"/>
            <a:ext cx="4104393" cy="584775"/>
          </a:xfrm>
          <a:prstGeom prst="rect">
            <a:avLst/>
          </a:prstGeom>
          <a:noFill/>
        </p:spPr>
        <p:txBody>
          <a:bodyPr wrap="none" rtlCol="0">
            <a:spAutoFit/>
          </a:bodyPr>
          <a:lstStyle/>
          <a:p>
            <a:r>
              <a:rPr lang="en-CA" sz="3200" b="1" dirty="0">
                <a:solidFill>
                  <a:srgbClr val="7030A0"/>
                </a:solidFill>
                <a:cs typeface="Arial" pitchFamily="34" charset="0"/>
              </a:rPr>
              <a:t>The Need for Advocacy</a:t>
            </a:r>
          </a:p>
        </p:txBody>
      </p:sp>
      <p:sp>
        <p:nvSpPr>
          <p:cNvPr id="5" name="TextBox 4">
            <a:extLst>
              <a:ext uri="{FF2B5EF4-FFF2-40B4-BE49-F238E27FC236}">
                <a16:creationId xmlns:a16="http://schemas.microsoft.com/office/drawing/2014/main" id="{2E33953B-9CA0-449F-865C-7E1C23719AF6}"/>
              </a:ext>
            </a:extLst>
          </p:cNvPr>
          <p:cNvSpPr txBox="1"/>
          <p:nvPr/>
        </p:nvSpPr>
        <p:spPr>
          <a:xfrm>
            <a:off x="971600" y="1988840"/>
            <a:ext cx="4998484" cy="400110"/>
          </a:xfrm>
          <a:prstGeom prst="rect">
            <a:avLst/>
          </a:prstGeom>
          <a:noFill/>
        </p:spPr>
        <p:txBody>
          <a:bodyPr wrap="none" rtlCol="0">
            <a:spAutoFit/>
          </a:bodyPr>
          <a:lstStyle/>
          <a:p>
            <a:r>
              <a:rPr lang="en-CA" sz="2000" dirty="0">
                <a:latin typeface="Arial" pitchFamily="34" charset="0"/>
                <a:cs typeface="Arial" pitchFamily="34" charset="0"/>
              </a:rPr>
              <a:t>Increase awareness of the value you add</a:t>
            </a:r>
          </a:p>
        </p:txBody>
      </p:sp>
      <p:sp>
        <p:nvSpPr>
          <p:cNvPr id="6" name="TextBox 5">
            <a:extLst>
              <a:ext uri="{FF2B5EF4-FFF2-40B4-BE49-F238E27FC236}">
                <a16:creationId xmlns:a16="http://schemas.microsoft.com/office/drawing/2014/main" id="{60FE41AD-0B7E-41C7-B03F-74E207179231}"/>
              </a:ext>
            </a:extLst>
          </p:cNvPr>
          <p:cNvSpPr txBox="1"/>
          <p:nvPr/>
        </p:nvSpPr>
        <p:spPr>
          <a:xfrm>
            <a:off x="971600" y="2804931"/>
            <a:ext cx="6535764" cy="400110"/>
          </a:xfrm>
          <a:prstGeom prst="rect">
            <a:avLst/>
          </a:prstGeom>
          <a:noFill/>
        </p:spPr>
        <p:txBody>
          <a:bodyPr wrap="none" rtlCol="0">
            <a:spAutoFit/>
          </a:bodyPr>
          <a:lstStyle/>
          <a:p>
            <a:r>
              <a:rPr lang="en-CA" sz="2000" dirty="0">
                <a:latin typeface="Arial" pitchFamily="34" charset="0"/>
                <a:cs typeface="Arial" pitchFamily="34" charset="0"/>
              </a:rPr>
              <a:t>Increase government funding for your initiatives/projects</a:t>
            </a:r>
          </a:p>
        </p:txBody>
      </p:sp>
      <p:sp>
        <p:nvSpPr>
          <p:cNvPr id="7" name="TextBox 6">
            <a:extLst>
              <a:ext uri="{FF2B5EF4-FFF2-40B4-BE49-F238E27FC236}">
                <a16:creationId xmlns:a16="http://schemas.microsoft.com/office/drawing/2014/main" id="{19CAD4BB-2570-4990-AE43-05014806C9CB}"/>
              </a:ext>
            </a:extLst>
          </p:cNvPr>
          <p:cNvSpPr txBox="1"/>
          <p:nvPr/>
        </p:nvSpPr>
        <p:spPr>
          <a:xfrm>
            <a:off x="971600" y="3621022"/>
            <a:ext cx="6596678" cy="400110"/>
          </a:xfrm>
          <a:prstGeom prst="rect">
            <a:avLst/>
          </a:prstGeom>
          <a:noFill/>
        </p:spPr>
        <p:txBody>
          <a:bodyPr wrap="none" rtlCol="0">
            <a:spAutoFit/>
          </a:bodyPr>
          <a:lstStyle/>
          <a:p>
            <a:r>
              <a:rPr lang="en-CA" sz="2000" dirty="0">
                <a:latin typeface="Arial" pitchFamily="34" charset="0"/>
                <a:cs typeface="Arial" pitchFamily="34" charset="0"/>
              </a:rPr>
              <a:t>Demonstrate your expertise in informing policy decisions</a:t>
            </a:r>
          </a:p>
        </p:txBody>
      </p:sp>
      <p:sp>
        <p:nvSpPr>
          <p:cNvPr id="8" name="TextBox 7">
            <a:extLst>
              <a:ext uri="{FF2B5EF4-FFF2-40B4-BE49-F238E27FC236}">
                <a16:creationId xmlns:a16="http://schemas.microsoft.com/office/drawing/2014/main" id="{4072C652-FB4B-4B69-9516-FCF02D19EE9D}"/>
              </a:ext>
            </a:extLst>
          </p:cNvPr>
          <p:cNvSpPr txBox="1"/>
          <p:nvPr/>
        </p:nvSpPr>
        <p:spPr>
          <a:xfrm>
            <a:off x="971600" y="4437112"/>
            <a:ext cx="4939173" cy="400110"/>
          </a:xfrm>
          <a:prstGeom prst="rect">
            <a:avLst/>
          </a:prstGeom>
          <a:noFill/>
        </p:spPr>
        <p:txBody>
          <a:bodyPr wrap="none" rtlCol="0">
            <a:spAutoFit/>
          </a:bodyPr>
          <a:lstStyle/>
          <a:p>
            <a:r>
              <a:rPr lang="en-CA" sz="2000" dirty="0">
                <a:latin typeface="Arial" pitchFamily="34" charset="0"/>
                <a:cs typeface="Arial" pitchFamily="34" charset="0"/>
              </a:rPr>
              <a:t>Introduction of new methods or processes</a:t>
            </a:r>
          </a:p>
        </p:txBody>
      </p:sp>
    </p:spTree>
    <p:extLst>
      <p:ext uri="{BB962C8B-B14F-4D97-AF65-F5344CB8AC3E}">
        <p14:creationId xmlns:p14="http://schemas.microsoft.com/office/powerpoint/2010/main" val="282623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E101D6-D4BE-4558-97FA-4275D938EC00}"/>
              </a:ext>
            </a:extLst>
          </p:cNvPr>
          <p:cNvSpPr/>
          <p:nvPr/>
        </p:nvSpPr>
        <p:spPr>
          <a:xfrm>
            <a:off x="1073253" y="2576013"/>
            <a:ext cx="3562194" cy="400110"/>
          </a:xfrm>
          <a:prstGeom prst="rect">
            <a:avLst/>
          </a:prstGeom>
        </p:spPr>
        <p:txBody>
          <a:bodyPr wrap="none">
            <a:spAutoFit/>
          </a:bodyPr>
          <a:lstStyle/>
          <a:p>
            <a:r>
              <a:rPr lang="en-CA" sz="2000" dirty="0">
                <a:latin typeface="Arial" pitchFamily="34" charset="0"/>
                <a:cs typeface="Arial" pitchFamily="34" charset="0"/>
              </a:rPr>
              <a:t>Partnerships – show leverage</a:t>
            </a:r>
          </a:p>
        </p:txBody>
      </p:sp>
      <p:sp>
        <p:nvSpPr>
          <p:cNvPr id="3" name="Rectangle 2">
            <a:extLst>
              <a:ext uri="{FF2B5EF4-FFF2-40B4-BE49-F238E27FC236}">
                <a16:creationId xmlns:a16="http://schemas.microsoft.com/office/drawing/2014/main" id="{5190FB6F-8406-4F91-B3F9-51E3DF3FBD34}"/>
              </a:ext>
            </a:extLst>
          </p:cNvPr>
          <p:cNvSpPr/>
          <p:nvPr/>
        </p:nvSpPr>
        <p:spPr>
          <a:xfrm>
            <a:off x="1073253" y="3344098"/>
            <a:ext cx="4886274" cy="400110"/>
          </a:xfrm>
          <a:prstGeom prst="rect">
            <a:avLst/>
          </a:prstGeom>
        </p:spPr>
        <p:txBody>
          <a:bodyPr wrap="none">
            <a:spAutoFit/>
          </a:bodyPr>
          <a:lstStyle/>
          <a:p>
            <a:r>
              <a:rPr lang="en-CA" sz="2000" dirty="0">
                <a:latin typeface="Arial" pitchFamily="34" charset="0"/>
                <a:cs typeface="Arial" pitchFamily="34" charset="0"/>
              </a:rPr>
              <a:t>Show connection to government priorities</a:t>
            </a:r>
          </a:p>
        </p:txBody>
      </p:sp>
      <p:sp>
        <p:nvSpPr>
          <p:cNvPr id="4" name="Rectangle 3">
            <a:extLst>
              <a:ext uri="{FF2B5EF4-FFF2-40B4-BE49-F238E27FC236}">
                <a16:creationId xmlns:a16="http://schemas.microsoft.com/office/drawing/2014/main" id="{0AA4F8F2-308B-48A5-B61F-41E2A301FD57}"/>
              </a:ext>
            </a:extLst>
          </p:cNvPr>
          <p:cNvSpPr/>
          <p:nvPr/>
        </p:nvSpPr>
        <p:spPr>
          <a:xfrm>
            <a:off x="1073253" y="4112183"/>
            <a:ext cx="2268570" cy="400110"/>
          </a:xfrm>
          <a:prstGeom prst="rect">
            <a:avLst/>
          </a:prstGeom>
        </p:spPr>
        <p:txBody>
          <a:bodyPr wrap="none">
            <a:spAutoFit/>
          </a:bodyPr>
          <a:lstStyle/>
          <a:p>
            <a:r>
              <a:rPr lang="en-CA" sz="2000" dirty="0">
                <a:latin typeface="Arial" pitchFamily="34" charset="0"/>
                <a:cs typeface="Arial" pitchFamily="34" charset="0"/>
              </a:rPr>
              <a:t>Should be win-win</a:t>
            </a:r>
          </a:p>
        </p:txBody>
      </p:sp>
      <p:sp>
        <p:nvSpPr>
          <p:cNvPr id="5" name="Rectangle 4">
            <a:extLst>
              <a:ext uri="{FF2B5EF4-FFF2-40B4-BE49-F238E27FC236}">
                <a16:creationId xmlns:a16="http://schemas.microsoft.com/office/drawing/2014/main" id="{8357ED3E-39A4-4808-96DA-53A5F63ABD67}"/>
              </a:ext>
            </a:extLst>
          </p:cNvPr>
          <p:cNvSpPr/>
          <p:nvPr/>
        </p:nvSpPr>
        <p:spPr>
          <a:xfrm>
            <a:off x="1073253" y="4880269"/>
            <a:ext cx="4314001" cy="400110"/>
          </a:xfrm>
          <a:prstGeom prst="rect">
            <a:avLst/>
          </a:prstGeom>
        </p:spPr>
        <p:txBody>
          <a:bodyPr wrap="none">
            <a:spAutoFit/>
          </a:bodyPr>
          <a:lstStyle/>
          <a:p>
            <a:r>
              <a:rPr lang="en-CA" sz="2000" dirty="0">
                <a:latin typeface="Arial" pitchFamily="34" charset="0"/>
                <a:cs typeface="Arial" pitchFamily="34" charset="0"/>
              </a:rPr>
              <a:t>Show opportunity cost of not doing it</a:t>
            </a:r>
          </a:p>
        </p:txBody>
      </p:sp>
      <p:sp>
        <p:nvSpPr>
          <p:cNvPr id="6" name="Rectangle 5">
            <a:extLst>
              <a:ext uri="{FF2B5EF4-FFF2-40B4-BE49-F238E27FC236}">
                <a16:creationId xmlns:a16="http://schemas.microsoft.com/office/drawing/2014/main" id="{683F6BBD-C49E-4D6E-9BC6-68D56E3CE4A5}"/>
              </a:ext>
            </a:extLst>
          </p:cNvPr>
          <p:cNvSpPr/>
          <p:nvPr/>
        </p:nvSpPr>
        <p:spPr>
          <a:xfrm>
            <a:off x="938986" y="1577621"/>
            <a:ext cx="3696461" cy="584775"/>
          </a:xfrm>
          <a:prstGeom prst="rect">
            <a:avLst/>
          </a:prstGeom>
        </p:spPr>
        <p:txBody>
          <a:bodyPr wrap="none">
            <a:spAutoFit/>
          </a:bodyPr>
          <a:lstStyle/>
          <a:p>
            <a:r>
              <a:rPr lang="en-CA" sz="3200" b="1" dirty="0">
                <a:solidFill>
                  <a:srgbClr val="7030A0"/>
                </a:solidFill>
                <a:cs typeface="Arial" pitchFamily="34" charset="0"/>
              </a:rPr>
              <a:t>Successful Strategies</a:t>
            </a:r>
          </a:p>
        </p:txBody>
      </p:sp>
    </p:spTree>
    <p:extLst>
      <p:ext uri="{BB962C8B-B14F-4D97-AF65-F5344CB8AC3E}">
        <p14:creationId xmlns:p14="http://schemas.microsoft.com/office/powerpoint/2010/main" val="194033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10617F-3918-4F0B-9378-2FCE1B3968FC}"/>
              </a:ext>
            </a:extLst>
          </p:cNvPr>
          <p:cNvSpPr/>
          <p:nvPr/>
        </p:nvSpPr>
        <p:spPr>
          <a:xfrm>
            <a:off x="620975" y="551004"/>
            <a:ext cx="3696461" cy="584775"/>
          </a:xfrm>
          <a:prstGeom prst="rect">
            <a:avLst/>
          </a:prstGeom>
        </p:spPr>
        <p:txBody>
          <a:bodyPr wrap="none">
            <a:spAutoFit/>
          </a:bodyPr>
          <a:lstStyle/>
          <a:p>
            <a:r>
              <a:rPr lang="en-CA" sz="3200" b="1" dirty="0">
                <a:solidFill>
                  <a:srgbClr val="7030A0"/>
                </a:solidFill>
                <a:cs typeface="Arial" pitchFamily="34" charset="0"/>
              </a:rPr>
              <a:t>Successful Strategies</a:t>
            </a:r>
          </a:p>
        </p:txBody>
      </p:sp>
      <p:sp>
        <p:nvSpPr>
          <p:cNvPr id="3" name="TextBox 2">
            <a:extLst>
              <a:ext uri="{FF2B5EF4-FFF2-40B4-BE49-F238E27FC236}">
                <a16:creationId xmlns:a16="http://schemas.microsoft.com/office/drawing/2014/main" id="{E7B6EA7F-8F92-460A-B23B-A2C77DED10F3}"/>
              </a:ext>
            </a:extLst>
          </p:cNvPr>
          <p:cNvSpPr txBox="1"/>
          <p:nvPr/>
        </p:nvSpPr>
        <p:spPr>
          <a:xfrm>
            <a:off x="827584" y="1628800"/>
            <a:ext cx="1709122" cy="400110"/>
          </a:xfrm>
          <a:prstGeom prst="rect">
            <a:avLst/>
          </a:prstGeom>
          <a:noFill/>
        </p:spPr>
        <p:txBody>
          <a:bodyPr wrap="square" rtlCol="0">
            <a:spAutoFit/>
          </a:bodyPr>
          <a:lstStyle/>
          <a:p>
            <a:r>
              <a:rPr lang="en-CA" sz="2000" dirty="0">
                <a:latin typeface="Arial" pitchFamily="34" charset="0"/>
                <a:cs typeface="Arial" pitchFamily="34" charset="0"/>
              </a:rPr>
              <a:t>Have a Plan</a:t>
            </a:r>
          </a:p>
        </p:txBody>
      </p:sp>
      <p:sp>
        <p:nvSpPr>
          <p:cNvPr id="4" name="Rectangle 3">
            <a:extLst>
              <a:ext uri="{FF2B5EF4-FFF2-40B4-BE49-F238E27FC236}">
                <a16:creationId xmlns:a16="http://schemas.microsoft.com/office/drawing/2014/main" id="{EB2D1BB9-0DCE-4972-BF74-38F3E96E6E88}"/>
              </a:ext>
            </a:extLst>
          </p:cNvPr>
          <p:cNvSpPr/>
          <p:nvPr/>
        </p:nvSpPr>
        <p:spPr>
          <a:xfrm>
            <a:off x="827584" y="3137484"/>
            <a:ext cx="2149948" cy="400110"/>
          </a:xfrm>
          <a:prstGeom prst="rect">
            <a:avLst/>
          </a:prstGeom>
        </p:spPr>
        <p:txBody>
          <a:bodyPr wrap="none">
            <a:spAutoFit/>
          </a:bodyPr>
          <a:lstStyle/>
          <a:p>
            <a:r>
              <a:rPr lang="en-CA" sz="2000" dirty="0">
                <a:latin typeface="Arial" pitchFamily="34" charset="0"/>
                <a:cs typeface="Arial" pitchFamily="34" charset="0"/>
              </a:rPr>
              <a:t>Do your research</a:t>
            </a:r>
          </a:p>
        </p:txBody>
      </p:sp>
      <p:sp>
        <p:nvSpPr>
          <p:cNvPr id="5" name="Rectangle 4">
            <a:extLst>
              <a:ext uri="{FF2B5EF4-FFF2-40B4-BE49-F238E27FC236}">
                <a16:creationId xmlns:a16="http://schemas.microsoft.com/office/drawing/2014/main" id="{45131811-4543-4FCB-94FC-C3D2F02A329F}"/>
              </a:ext>
            </a:extLst>
          </p:cNvPr>
          <p:cNvSpPr/>
          <p:nvPr/>
        </p:nvSpPr>
        <p:spPr>
          <a:xfrm>
            <a:off x="827584" y="3861048"/>
            <a:ext cx="3714478" cy="400110"/>
          </a:xfrm>
          <a:prstGeom prst="rect">
            <a:avLst/>
          </a:prstGeom>
        </p:spPr>
        <p:txBody>
          <a:bodyPr wrap="none">
            <a:spAutoFit/>
          </a:bodyPr>
          <a:lstStyle/>
          <a:p>
            <a:r>
              <a:rPr lang="en-CA" sz="2000" dirty="0">
                <a:latin typeface="Arial" pitchFamily="34" charset="0"/>
                <a:cs typeface="Arial" pitchFamily="34" charset="0"/>
              </a:rPr>
              <a:t>Know the right person to talk to</a:t>
            </a:r>
          </a:p>
        </p:txBody>
      </p:sp>
      <p:sp>
        <p:nvSpPr>
          <p:cNvPr id="6" name="TextBox 5">
            <a:extLst>
              <a:ext uri="{FF2B5EF4-FFF2-40B4-BE49-F238E27FC236}">
                <a16:creationId xmlns:a16="http://schemas.microsoft.com/office/drawing/2014/main" id="{EAE0AD55-7DFA-4214-807D-0BB3EF921B03}"/>
              </a:ext>
            </a:extLst>
          </p:cNvPr>
          <p:cNvSpPr txBox="1"/>
          <p:nvPr/>
        </p:nvSpPr>
        <p:spPr>
          <a:xfrm>
            <a:off x="827584" y="2383142"/>
            <a:ext cx="2577950" cy="400110"/>
          </a:xfrm>
          <a:prstGeom prst="rect">
            <a:avLst/>
          </a:prstGeom>
          <a:noFill/>
        </p:spPr>
        <p:txBody>
          <a:bodyPr wrap="none" rtlCol="0">
            <a:spAutoFit/>
          </a:bodyPr>
          <a:lstStyle/>
          <a:p>
            <a:r>
              <a:rPr lang="en-CA" sz="2000" dirty="0">
                <a:latin typeface="Arial" pitchFamily="34" charset="0"/>
                <a:cs typeface="Arial" pitchFamily="34" charset="0"/>
              </a:rPr>
              <a:t>Need a focussed ask</a:t>
            </a:r>
          </a:p>
        </p:txBody>
      </p:sp>
    </p:spTree>
    <p:extLst>
      <p:ext uri="{BB962C8B-B14F-4D97-AF65-F5344CB8AC3E}">
        <p14:creationId xmlns:p14="http://schemas.microsoft.com/office/powerpoint/2010/main" val="272255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5DC4-4581-4D5E-BB8C-C58D1C0BC446}"/>
              </a:ext>
            </a:extLst>
          </p:cNvPr>
          <p:cNvSpPr>
            <a:spLocks noGrp="1"/>
          </p:cNvSpPr>
          <p:nvPr>
            <p:ph type="ctrTitle"/>
          </p:nvPr>
        </p:nvSpPr>
        <p:spPr>
          <a:xfrm>
            <a:off x="3935435" y="2480108"/>
            <a:ext cx="7418363" cy="2387600"/>
          </a:xfrm>
        </p:spPr>
        <p:txBody>
          <a:bodyPr>
            <a:normAutofit fontScale="90000"/>
          </a:bodyPr>
          <a:lstStyle/>
          <a:p>
            <a:r>
              <a:rPr lang="en-CA" b="1" dirty="0">
                <a:solidFill>
                  <a:schemeClr val="bg1"/>
                </a:solidFill>
              </a:rPr>
              <a:t>The Value of Advocacy for SLA members</a:t>
            </a:r>
            <a:br>
              <a:rPr lang="en-US" b="1" dirty="0"/>
            </a:br>
            <a:endParaRPr lang="en-US" dirty="0">
              <a:solidFill>
                <a:schemeClr val="bg1"/>
              </a:solidFill>
              <a:cs typeface="Calibri Light"/>
            </a:endParaRPr>
          </a:p>
        </p:txBody>
      </p:sp>
      <p:sp>
        <p:nvSpPr>
          <p:cNvPr id="3" name="Subtitle 2">
            <a:extLst>
              <a:ext uri="{FF2B5EF4-FFF2-40B4-BE49-F238E27FC236}">
                <a16:creationId xmlns:a16="http://schemas.microsoft.com/office/drawing/2014/main" id="{311A40F2-67D0-46BE-A481-4FB7094E2FF1}"/>
              </a:ext>
            </a:extLst>
          </p:cNvPr>
          <p:cNvSpPr>
            <a:spLocks noGrp="1"/>
          </p:cNvSpPr>
          <p:nvPr>
            <p:ph type="subTitle" idx="1"/>
          </p:nvPr>
        </p:nvSpPr>
        <p:spPr>
          <a:xfrm>
            <a:off x="3935436" y="4525674"/>
            <a:ext cx="7418363" cy="1655762"/>
          </a:xfrm>
        </p:spPr>
        <p:txBody>
          <a:bodyPr/>
          <a:lstStyle/>
          <a:p>
            <a:r>
              <a:rPr lang="en-CA" dirty="0">
                <a:solidFill>
                  <a:schemeClr val="bg1"/>
                </a:solidFill>
              </a:rPr>
              <a:t>SLA Public Policy Advisory Council</a:t>
            </a:r>
          </a:p>
          <a:p>
            <a:r>
              <a:rPr lang="en-CA" dirty="0">
                <a:solidFill>
                  <a:schemeClr val="bg1"/>
                </a:solidFill>
              </a:rPr>
              <a:t>Jim Miller</a:t>
            </a:r>
          </a:p>
          <a:p>
            <a:r>
              <a:rPr lang="en-CA" dirty="0">
                <a:solidFill>
                  <a:schemeClr val="bg1"/>
                </a:solidFill>
              </a:rPr>
              <a:t>Kendra K. Levine</a:t>
            </a:r>
            <a:endParaRPr lang="en-US" dirty="0">
              <a:solidFill>
                <a:schemeClr val="bg1"/>
              </a:solidFill>
            </a:endParaRPr>
          </a:p>
        </p:txBody>
      </p:sp>
      <p:sp>
        <p:nvSpPr>
          <p:cNvPr id="4" name="TextBox 3">
            <a:extLst>
              <a:ext uri="{FF2B5EF4-FFF2-40B4-BE49-F238E27FC236}">
                <a16:creationId xmlns:a16="http://schemas.microsoft.com/office/drawing/2014/main" id="{3893A208-FE87-4E44-9C10-F22E627B1973}"/>
              </a:ext>
            </a:extLst>
          </p:cNvPr>
          <p:cNvSpPr txBox="1"/>
          <p:nvPr/>
        </p:nvSpPr>
        <p:spPr>
          <a:xfrm>
            <a:off x="3860800" y="1166380"/>
            <a:ext cx="7335598" cy="1015663"/>
          </a:xfrm>
          <a:prstGeom prst="rect">
            <a:avLst/>
          </a:prstGeom>
          <a:noFill/>
        </p:spPr>
        <p:txBody>
          <a:bodyPr wrap="none" rtlCol="0">
            <a:spAutoFit/>
          </a:bodyPr>
          <a:lstStyle/>
          <a:p>
            <a:r>
              <a:rPr lang="en-CA" sz="6000" dirty="0">
                <a:solidFill>
                  <a:schemeClr val="bg1"/>
                </a:solidFill>
              </a:rPr>
              <a:t>Advocate With Impact:</a:t>
            </a:r>
            <a:endParaRPr lang="en-US" sz="6000" dirty="0">
              <a:solidFill>
                <a:schemeClr val="bg1"/>
              </a:solidFill>
            </a:endParaRPr>
          </a:p>
        </p:txBody>
      </p:sp>
    </p:spTree>
    <p:extLst>
      <p:ext uri="{BB962C8B-B14F-4D97-AF65-F5344CB8AC3E}">
        <p14:creationId xmlns:p14="http://schemas.microsoft.com/office/powerpoint/2010/main" val="12585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B7ECFD-D8B6-4495-9B42-1F5231379FD0}"/>
              </a:ext>
            </a:extLst>
          </p:cNvPr>
          <p:cNvSpPr/>
          <p:nvPr/>
        </p:nvSpPr>
        <p:spPr>
          <a:xfrm>
            <a:off x="7532471" y="3246622"/>
            <a:ext cx="1108124"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Volunteer</a:t>
            </a:r>
          </a:p>
        </p:txBody>
      </p:sp>
      <p:sp>
        <p:nvSpPr>
          <p:cNvPr id="8" name="Rectangle 7">
            <a:extLst>
              <a:ext uri="{FF2B5EF4-FFF2-40B4-BE49-F238E27FC236}">
                <a16:creationId xmlns:a16="http://schemas.microsoft.com/office/drawing/2014/main" id="{FB680F18-68E7-4C04-B9E4-6C87E7D69F52}"/>
              </a:ext>
            </a:extLst>
          </p:cNvPr>
          <p:cNvSpPr/>
          <p:nvPr/>
        </p:nvSpPr>
        <p:spPr>
          <a:xfrm>
            <a:off x="506070" y="3246622"/>
            <a:ext cx="2418996"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Write a blog or editorial</a:t>
            </a:r>
          </a:p>
        </p:txBody>
      </p:sp>
      <p:sp>
        <p:nvSpPr>
          <p:cNvPr id="9" name="Rectangle 8">
            <a:extLst>
              <a:ext uri="{FF2B5EF4-FFF2-40B4-BE49-F238E27FC236}">
                <a16:creationId xmlns:a16="http://schemas.microsoft.com/office/drawing/2014/main" id="{253E5EA7-5CE3-4111-BC0D-1C4AB11525C6}"/>
              </a:ext>
            </a:extLst>
          </p:cNvPr>
          <p:cNvSpPr/>
          <p:nvPr/>
        </p:nvSpPr>
        <p:spPr>
          <a:xfrm>
            <a:off x="506070" y="5731993"/>
            <a:ext cx="5916363"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Sign a petition addressed to a government or business leader</a:t>
            </a:r>
          </a:p>
        </p:txBody>
      </p:sp>
      <p:sp>
        <p:nvSpPr>
          <p:cNvPr id="10" name="Rectangle 9">
            <a:extLst>
              <a:ext uri="{FF2B5EF4-FFF2-40B4-BE49-F238E27FC236}">
                <a16:creationId xmlns:a16="http://schemas.microsoft.com/office/drawing/2014/main" id="{F4216808-CC85-4844-9910-A881E5B327B7}"/>
              </a:ext>
            </a:extLst>
          </p:cNvPr>
          <p:cNvSpPr/>
          <p:nvPr/>
        </p:nvSpPr>
        <p:spPr>
          <a:xfrm>
            <a:off x="506070" y="4492418"/>
            <a:ext cx="3726918"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Post or share updates on social media</a:t>
            </a:r>
            <a:endParaRPr lang="en-US" dirty="0"/>
          </a:p>
        </p:txBody>
      </p:sp>
      <p:sp>
        <p:nvSpPr>
          <p:cNvPr id="11" name="Rectangle 10">
            <a:extLst>
              <a:ext uri="{FF2B5EF4-FFF2-40B4-BE49-F238E27FC236}">
                <a16:creationId xmlns:a16="http://schemas.microsoft.com/office/drawing/2014/main" id="{E41E22CC-3C28-4404-9881-BF6BDF2604A4}"/>
              </a:ext>
            </a:extLst>
          </p:cNvPr>
          <p:cNvSpPr/>
          <p:nvPr/>
        </p:nvSpPr>
        <p:spPr>
          <a:xfrm>
            <a:off x="7532471" y="2187336"/>
            <a:ext cx="1685590"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Attend an event</a:t>
            </a:r>
          </a:p>
        </p:txBody>
      </p:sp>
      <p:sp>
        <p:nvSpPr>
          <p:cNvPr id="12" name="Rectangle 11">
            <a:extLst>
              <a:ext uri="{FF2B5EF4-FFF2-40B4-BE49-F238E27FC236}">
                <a16:creationId xmlns:a16="http://schemas.microsoft.com/office/drawing/2014/main" id="{BB489C1A-8FFA-4CC0-AB0D-63DAD876B635}"/>
              </a:ext>
            </a:extLst>
          </p:cNvPr>
          <p:cNvSpPr/>
          <p:nvPr/>
        </p:nvSpPr>
        <p:spPr>
          <a:xfrm>
            <a:off x="7532471" y="5731993"/>
            <a:ext cx="4243278"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Visibly promote via clothing or stickers, etc.</a:t>
            </a:r>
          </a:p>
        </p:txBody>
      </p:sp>
      <p:sp>
        <p:nvSpPr>
          <p:cNvPr id="13" name="Rectangle 12">
            <a:extLst>
              <a:ext uri="{FF2B5EF4-FFF2-40B4-BE49-F238E27FC236}">
                <a16:creationId xmlns:a16="http://schemas.microsoft.com/office/drawing/2014/main" id="{01FFB939-F165-44F3-AD3F-2AAF14FE86F2}"/>
              </a:ext>
            </a:extLst>
          </p:cNvPr>
          <p:cNvSpPr/>
          <p:nvPr/>
        </p:nvSpPr>
        <p:spPr>
          <a:xfrm>
            <a:off x="416251" y="2187336"/>
            <a:ext cx="6096000" cy="671915"/>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Educate yourself - visiting web sites, attending events, reading articles, etc.</a:t>
            </a:r>
          </a:p>
        </p:txBody>
      </p:sp>
      <p:sp>
        <p:nvSpPr>
          <p:cNvPr id="14" name="Rectangle 13">
            <a:extLst>
              <a:ext uri="{FF2B5EF4-FFF2-40B4-BE49-F238E27FC236}">
                <a16:creationId xmlns:a16="http://schemas.microsoft.com/office/drawing/2014/main" id="{F7AF9A6F-FD9A-4E0F-9D47-B23353A30B88}"/>
              </a:ext>
            </a:extLst>
          </p:cNvPr>
          <p:cNvSpPr/>
          <p:nvPr/>
        </p:nvSpPr>
        <p:spPr>
          <a:xfrm>
            <a:off x="7532471" y="4486198"/>
            <a:ext cx="1568378"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Donate money</a:t>
            </a:r>
          </a:p>
        </p:txBody>
      </p:sp>
      <p:sp>
        <p:nvSpPr>
          <p:cNvPr id="2" name="TextBox 1">
            <a:extLst>
              <a:ext uri="{FF2B5EF4-FFF2-40B4-BE49-F238E27FC236}">
                <a16:creationId xmlns:a16="http://schemas.microsoft.com/office/drawing/2014/main" id="{45AF13B9-F3F3-4861-83AA-1194E0A36FAD}"/>
              </a:ext>
            </a:extLst>
          </p:cNvPr>
          <p:cNvSpPr txBox="1"/>
          <p:nvPr/>
        </p:nvSpPr>
        <p:spPr>
          <a:xfrm>
            <a:off x="783071" y="1152822"/>
            <a:ext cx="5521896" cy="584775"/>
          </a:xfrm>
          <a:prstGeom prst="rect">
            <a:avLst/>
          </a:prstGeom>
          <a:noFill/>
        </p:spPr>
        <p:txBody>
          <a:bodyPr wrap="none" rtlCol="0">
            <a:spAutoFit/>
          </a:bodyPr>
          <a:lstStyle/>
          <a:p>
            <a:r>
              <a:rPr lang="en-US" sz="3200" dirty="0">
                <a:solidFill>
                  <a:srgbClr val="7030A0"/>
                </a:solidFill>
              </a:rPr>
              <a:t>Some Ideas of What You Can Do</a:t>
            </a:r>
          </a:p>
        </p:txBody>
      </p:sp>
    </p:spTree>
    <p:extLst>
      <p:ext uri="{BB962C8B-B14F-4D97-AF65-F5344CB8AC3E}">
        <p14:creationId xmlns:p14="http://schemas.microsoft.com/office/powerpoint/2010/main" val="161868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2F00-356F-49A6-BC87-73EC13E0054B}"/>
              </a:ext>
            </a:extLst>
          </p:cNvPr>
          <p:cNvSpPr txBox="1"/>
          <p:nvPr/>
        </p:nvSpPr>
        <p:spPr>
          <a:xfrm>
            <a:off x="251520" y="764704"/>
            <a:ext cx="8794826" cy="584775"/>
          </a:xfrm>
          <a:prstGeom prst="rect">
            <a:avLst/>
          </a:prstGeom>
          <a:noFill/>
        </p:spPr>
        <p:txBody>
          <a:bodyPr wrap="square" rtlCol="0">
            <a:spAutoFit/>
          </a:bodyPr>
          <a:lstStyle/>
          <a:p>
            <a:r>
              <a:rPr lang="en-CA" sz="3200" b="1" dirty="0">
                <a:solidFill>
                  <a:srgbClr val="7030A0"/>
                </a:solidFill>
                <a:cs typeface="Arial" pitchFamily="34" charset="0"/>
              </a:rPr>
              <a:t>Getting your message in front of politicians</a:t>
            </a:r>
          </a:p>
        </p:txBody>
      </p:sp>
      <p:sp>
        <p:nvSpPr>
          <p:cNvPr id="3" name="TextBox 2">
            <a:extLst>
              <a:ext uri="{FF2B5EF4-FFF2-40B4-BE49-F238E27FC236}">
                <a16:creationId xmlns:a16="http://schemas.microsoft.com/office/drawing/2014/main" id="{EDC58422-029C-4F3C-8F9A-D34A60257E92}"/>
              </a:ext>
            </a:extLst>
          </p:cNvPr>
          <p:cNvSpPr txBox="1"/>
          <p:nvPr/>
        </p:nvSpPr>
        <p:spPr>
          <a:xfrm>
            <a:off x="1326819" y="1711550"/>
            <a:ext cx="5684569" cy="400110"/>
          </a:xfrm>
          <a:prstGeom prst="rect">
            <a:avLst/>
          </a:prstGeom>
          <a:noFill/>
        </p:spPr>
        <p:txBody>
          <a:bodyPr wrap="none" rtlCol="0">
            <a:spAutoFit/>
          </a:bodyPr>
          <a:lstStyle/>
          <a:p>
            <a:r>
              <a:rPr lang="en-CA" sz="2000" dirty="0">
                <a:latin typeface="Arial" pitchFamily="34" charset="0"/>
                <a:cs typeface="Arial" pitchFamily="34" charset="0"/>
              </a:rPr>
              <a:t>Think local – Get your politicians working for you</a:t>
            </a:r>
          </a:p>
        </p:txBody>
      </p:sp>
      <p:sp>
        <p:nvSpPr>
          <p:cNvPr id="4" name="TextBox 3">
            <a:extLst>
              <a:ext uri="{FF2B5EF4-FFF2-40B4-BE49-F238E27FC236}">
                <a16:creationId xmlns:a16="http://schemas.microsoft.com/office/drawing/2014/main" id="{E1E82C97-42B5-4ADC-858A-E1803310B0C5}"/>
              </a:ext>
            </a:extLst>
          </p:cNvPr>
          <p:cNvSpPr txBox="1"/>
          <p:nvPr/>
        </p:nvSpPr>
        <p:spPr>
          <a:xfrm>
            <a:off x="1326819" y="2577227"/>
            <a:ext cx="7520007" cy="707886"/>
          </a:xfrm>
          <a:prstGeom prst="rect">
            <a:avLst/>
          </a:prstGeom>
          <a:noFill/>
        </p:spPr>
        <p:txBody>
          <a:bodyPr wrap="none" rtlCol="0">
            <a:spAutoFit/>
          </a:bodyPr>
          <a:lstStyle/>
          <a:p>
            <a:r>
              <a:rPr lang="en-CA" sz="2000" dirty="0">
                <a:latin typeface="Arial" pitchFamily="34" charset="0"/>
                <a:cs typeface="Arial" pitchFamily="34" charset="0"/>
              </a:rPr>
              <a:t>Connect your message with government message in newsletters</a:t>
            </a:r>
          </a:p>
          <a:p>
            <a:r>
              <a:rPr lang="en-CA" sz="2000" dirty="0">
                <a:latin typeface="Arial" pitchFamily="34" charset="0"/>
                <a:cs typeface="Arial" pitchFamily="34" charset="0"/>
              </a:rPr>
              <a:t>	 – send a copy to politician.</a:t>
            </a:r>
          </a:p>
        </p:txBody>
      </p:sp>
      <p:sp>
        <p:nvSpPr>
          <p:cNvPr id="5" name="TextBox 4">
            <a:extLst>
              <a:ext uri="{FF2B5EF4-FFF2-40B4-BE49-F238E27FC236}">
                <a16:creationId xmlns:a16="http://schemas.microsoft.com/office/drawing/2014/main" id="{4E9F4207-7062-4D9A-B8A0-9A95BA0C0359}"/>
              </a:ext>
            </a:extLst>
          </p:cNvPr>
          <p:cNvSpPr txBox="1"/>
          <p:nvPr/>
        </p:nvSpPr>
        <p:spPr>
          <a:xfrm>
            <a:off x="1326819" y="3572888"/>
            <a:ext cx="6471836" cy="707886"/>
          </a:xfrm>
          <a:prstGeom prst="rect">
            <a:avLst/>
          </a:prstGeom>
          <a:noFill/>
        </p:spPr>
        <p:txBody>
          <a:bodyPr wrap="none" rtlCol="0">
            <a:spAutoFit/>
          </a:bodyPr>
          <a:lstStyle/>
          <a:p>
            <a:r>
              <a:rPr lang="en-CA" sz="2000" dirty="0">
                <a:latin typeface="Arial" pitchFamily="34" charset="0"/>
                <a:cs typeface="Arial" pitchFamily="34" charset="0"/>
              </a:rPr>
              <a:t>Events – Opportunity for both you and elected official to</a:t>
            </a:r>
          </a:p>
          <a:p>
            <a:r>
              <a:rPr lang="en-CA" sz="2000" dirty="0">
                <a:latin typeface="Arial" pitchFamily="34" charset="0"/>
                <a:cs typeface="Arial" pitchFamily="34" charset="0"/>
              </a:rPr>
              <a:t>get media coverage</a:t>
            </a:r>
          </a:p>
        </p:txBody>
      </p:sp>
    </p:spTree>
    <p:extLst>
      <p:ext uri="{BB962C8B-B14F-4D97-AF65-F5344CB8AC3E}">
        <p14:creationId xmlns:p14="http://schemas.microsoft.com/office/powerpoint/2010/main" val="1982587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C5519-DF8F-4937-BACE-893C065CEA2C}"/>
              </a:ext>
            </a:extLst>
          </p:cNvPr>
          <p:cNvSpPr/>
          <p:nvPr/>
        </p:nvSpPr>
        <p:spPr>
          <a:xfrm>
            <a:off x="686525" y="1121444"/>
            <a:ext cx="8208912" cy="584775"/>
          </a:xfrm>
          <a:prstGeom prst="rect">
            <a:avLst/>
          </a:prstGeom>
        </p:spPr>
        <p:txBody>
          <a:bodyPr wrap="square">
            <a:spAutoFit/>
          </a:bodyPr>
          <a:lstStyle/>
          <a:p>
            <a:r>
              <a:rPr lang="en-CA" sz="3200" b="1" dirty="0">
                <a:solidFill>
                  <a:srgbClr val="7030A0"/>
                </a:solidFill>
                <a:cs typeface="Arial" pitchFamily="34" charset="0"/>
              </a:rPr>
              <a:t>Environmental scanning/monitoring </a:t>
            </a:r>
          </a:p>
        </p:txBody>
      </p:sp>
      <p:sp>
        <p:nvSpPr>
          <p:cNvPr id="3" name="Rectangle 2">
            <a:extLst>
              <a:ext uri="{FF2B5EF4-FFF2-40B4-BE49-F238E27FC236}">
                <a16:creationId xmlns:a16="http://schemas.microsoft.com/office/drawing/2014/main" id="{84A3A3EC-B547-4237-9B62-2E2C064DCAD0}"/>
              </a:ext>
            </a:extLst>
          </p:cNvPr>
          <p:cNvSpPr/>
          <p:nvPr/>
        </p:nvSpPr>
        <p:spPr>
          <a:xfrm>
            <a:off x="1114538" y="2231137"/>
            <a:ext cx="7632848" cy="1477328"/>
          </a:xfrm>
          <a:prstGeom prst="rect">
            <a:avLst/>
          </a:prstGeom>
        </p:spPr>
        <p:txBody>
          <a:bodyPr wrap="square">
            <a:spAutoFit/>
          </a:bodyPr>
          <a:lstStyle/>
          <a:p>
            <a:r>
              <a:rPr lang="en-CA" dirty="0"/>
              <a:t>Environmental monitoring allows organizations to use information strategically to adapt to external change and to foster internal growth. This model examines how people and groups within organizations use information to create an identity and a shared context for action and reflection; to develop new knowledge and new capabilities</a:t>
            </a:r>
          </a:p>
        </p:txBody>
      </p:sp>
      <p:sp>
        <p:nvSpPr>
          <p:cNvPr id="4" name="Rectangle 3">
            <a:extLst>
              <a:ext uri="{FF2B5EF4-FFF2-40B4-BE49-F238E27FC236}">
                <a16:creationId xmlns:a16="http://schemas.microsoft.com/office/drawing/2014/main" id="{B5285E23-A029-4C8D-AAF8-7D2926428843}"/>
              </a:ext>
            </a:extLst>
          </p:cNvPr>
          <p:cNvSpPr/>
          <p:nvPr/>
        </p:nvSpPr>
        <p:spPr>
          <a:xfrm>
            <a:off x="1114538" y="4286845"/>
            <a:ext cx="6984776" cy="1200329"/>
          </a:xfrm>
          <a:prstGeom prst="rect">
            <a:avLst/>
          </a:prstGeom>
        </p:spPr>
        <p:txBody>
          <a:bodyPr wrap="square">
            <a:spAutoFit/>
          </a:bodyPr>
          <a:lstStyle/>
          <a:p>
            <a:r>
              <a:rPr lang="en-CA" dirty="0"/>
              <a:t>Awareness can easily be achieved by environmental monitoring and regularly meeting with government officials to understand “what they are working on”.  Advocacy is as much a listening and learning exercise as it is a speaking and teaching exercise</a:t>
            </a:r>
          </a:p>
        </p:txBody>
      </p:sp>
    </p:spTree>
    <p:extLst>
      <p:ext uri="{BB962C8B-B14F-4D97-AF65-F5344CB8AC3E}">
        <p14:creationId xmlns:p14="http://schemas.microsoft.com/office/powerpoint/2010/main" val="242140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2348A-8696-4EFC-B0E0-575F53614E21}"/>
              </a:ext>
            </a:extLst>
          </p:cNvPr>
          <p:cNvSpPr txBox="1"/>
          <p:nvPr/>
        </p:nvSpPr>
        <p:spPr>
          <a:xfrm>
            <a:off x="820677" y="1244098"/>
            <a:ext cx="7168886" cy="584775"/>
          </a:xfrm>
          <a:prstGeom prst="rect">
            <a:avLst/>
          </a:prstGeom>
          <a:noFill/>
        </p:spPr>
        <p:txBody>
          <a:bodyPr wrap="none" rtlCol="0">
            <a:spAutoFit/>
          </a:bodyPr>
          <a:lstStyle/>
          <a:p>
            <a:r>
              <a:rPr lang="en-CA" sz="3200" b="1" dirty="0">
                <a:solidFill>
                  <a:srgbClr val="7030A0"/>
                </a:solidFill>
                <a:cs typeface="Arial" pitchFamily="34" charset="0"/>
              </a:rPr>
              <a:t>Minimum Effort gets Minimum Response</a:t>
            </a:r>
          </a:p>
        </p:txBody>
      </p:sp>
      <p:pic>
        <p:nvPicPr>
          <p:cNvPr id="5" name="Picture 4">
            <a:extLst>
              <a:ext uri="{FF2B5EF4-FFF2-40B4-BE49-F238E27FC236}">
                <a16:creationId xmlns:a16="http://schemas.microsoft.com/office/drawing/2014/main" id="{BF3E2069-4AD3-4C92-903D-363FF9E9AE44}"/>
              </a:ext>
            </a:extLst>
          </p:cNvPr>
          <p:cNvPicPr>
            <a:picLocks noChangeAspect="1"/>
          </p:cNvPicPr>
          <p:nvPr/>
        </p:nvPicPr>
        <p:blipFill>
          <a:blip r:embed="rId2"/>
          <a:stretch>
            <a:fillRect/>
          </a:stretch>
        </p:blipFill>
        <p:spPr>
          <a:xfrm>
            <a:off x="3753354" y="2438364"/>
            <a:ext cx="5108891" cy="3353091"/>
          </a:xfrm>
          <a:prstGeom prst="rect">
            <a:avLst/>
          </a:prstGeom>
        </p:spPr>
      </p:pic>
    </p:spTree>
    <p:extLst>
      <p:ext uri="{BB962C8B-B14F-4D97-AF65-F5344CB8AC3E}">
        <p14:creationId xmlns:p14="http://schemas.microsoft.com/office/powerpoint/2010/main" val="300039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426AA198-26E2-4A5A-A532-1A7D2E5C6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987" y="1640284"/>
            <a:ext cx="1824550" cy="1824550"/>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ECEE61CE-29CD-41FE-BD7B-DA534FFBC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92" y="3912222"/>
            <a:ext cx="1905000" cy="1905000"/>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1594F192-008F-4258-8D94-B5C173175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193" y="1640284"/>
            <a:ext cx="1788716" cy="1788716"/>
          </a:xfrm>
          <a:prstGeom prst="rect">
            <a:avLst/>
          </a:prstGeom>
        </p:spPr>
      </p:pic>
      <p:pic>
        <p:nvPicPr>
          <p:cNvPr id="11" name="Picture 10" descr="A person wearing a suit and tie&#10;&#10;Description automatically generated">
            <a:extLst>
              <a:ext uri="{FF2B5EF4-FFF2-40B4-BE49-F238E27FC236}">
                <a16:creationId xmlns:a16="http://schemas.microsoft.com/office/drawing/2014/main" id="{0E0C52C9-35C8-424A-9DEE-BC7D64FC1B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4948" y="1559834"/>
            <a:ext cx="1905000" cy="1905000"/>
          </a:xfrm>
          <a:prstGeom prst="rect">
            <a:avLst/>
          </a:prstGeom>
        </p:spPr>
      </p:pic>
      <p:pic>
        <p:nvPicPr>
          <p:cNvPr id="13" name="Picture 12" descr="A person posing in front of a book shelf&#10;&#10;Description automatically generated">
            <a:extLst>
              <a:ext uri="{FF2B5EF4-FFF2-40B4-BE49-F238E27FC236}">
                <a16:creationId xmlns:a16="http://schemas.microsoft.com/office/drawing/2014/main" id="{8B5BAE19-4B21-485F-88FB-4DCE114C6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2456" y="3912222"/>
            <a:ext cx="1905000" cy="190500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F214ED71-97F0-4062-BDB3-C80754D152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5420" y="3988084"/>
            <a:ext cx="1905000" cy="1905000"/>
          </a:xfrm>
          <a:prstGeom prst="rect">
            <a:avLst/>
          </a:prstGeom>
        </p:spPr>
      </p:pic>
      <p:pic>
        <p:nvPicPr>
          <p:cNvPr id="17" name="Picture 16" descr="A person smiling for the camera&#10;&#10;Description automatically generated">
            <a:extLst>
              <a:ext uri="{FF2B5EF4-FFF2-40B4-BE49-F238E27FC236}">
                <a16:creationId xmlns:a16="http://schemas.microsoft.com/office/drawing/2014/main" id="{671B414F-0581-413A-AC93-205E9F6C48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8384" y="3912222"/>
            <a:ext cx="1905000" cy="1905000"/>
          </a:xfrm>
          <a:prstGeom prst="rect">
            <a:avLst/>
          </a:prstGeom>
        </p:spPr>
      </p:pic>
      <p:pic>
        <p:nvPicPr>
          <p:cNvPr id="19" name="Picture 18" descr="A person wearing glasses and smiling at the camera&#10;&#10;Description automatically generated">
            <a:extLst>
              <a:ext uri="{FF2B5EF4-FFF2-40B4-BE49-F238E27FC236}">
                <a16:creationId xmlns:a16="http://schemas.microsoft.com/office/drawing/2014/main" id="{28F08C53-FBE3-46BE-AAC0-3E04A30448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13580" y="1676118"/>
            <a:ext cx="1854574" cy="1788716"/>
          </a:xfrm>
          <a:prstGeom prst="rect">
            <a:avLst/>
          </a:prstGeom>
        </p:spPr>
      </p:pic>
      <p:sp>
        <p:nvSpPr>
          <p:cNvPr id="2" name="TextBox 1">
            <a:extLst>
              <a:ext uri="{FF2B5EF4-FFF2-40B4-BE49-F238E27FC236}">
                <a16:creationId xmlns:a16="http://schemas.microsoft.com/office/drawing/2014/main" id="{BAB7C830-5350-42A9-8DC8-9A721FB55367}"/>
              </a:ext>
            </a:extLst>
          </p:cNvPr>
          <p:cNvSpPr txBox="1"/>
          <p:nvPr/>
        </p:nvSpPr>
        <p:spPr>
          <a:xfrm>
            <a:off x="1000374" y="911287"/>
            <a:ext cx="5095626" cy="523220"/>
          </a:xfrm>
          <a:prstGeom prst="rect">
            <a:avLst/>
          </a:prstGeom>
          <a:noFill/>
        </p:spPr>
        <p:txBody>
          <a:bodyPr wrap="none" rtlCol="0">
            <a:spAutoFit/>
          </a:bodyPr>
          <a:lstStyle/>
          <a:p>
            <a:r>
              <a:rPr lang="en-CA" sz="2800" dirty="0">
                <a:solidFill>
                  <a:srgbClr val="7030A0"/>
                </a:solidFill>
              </a:rPr>
              <a:t>SLA Public Policy Advisory Council</a:t>
            </a:r>
            <a:endParaRPr lang="en-US" sz="2800" dirty="0">
              <a:solidFill>
                <a:srgbClr val="7030A0"/>
              </a:solidFill>
            </a:endParaRPr>
          </a:p>
        </p:txBody>
      </p:sp>
    </p:spTree>
    <p:extLst>
      <p:ext uri="{BB962C8B-B14F-4D97-AF65-F5344CB8AC3E}">
        <p14:creationId xmlns:p14="http://schemas.microsoft.com/office/powerpoint/2010/main" val="371819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A156A-88AD-42A0-865F-ABDB48A71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248" y="410499"/>
            <a:ext cx="4495455" cy="2006446"/>
          </a:xfrm>
          <a:prstGeom prst="rect">
            <a:avLst/>
          </a:prstGeom>
        </p:spPr>
      </p:pic>
      <p:sp>
        <p:nvSpPr>
          <p:cNvPr id="3" name="TextBox 2">
            <a:extLst>
              <a:ext uri="{FF2B5EF4-FFF2-40B4-BE49-F238E27FC236}">
                <a16:creationId xmlns:a16="http://schemas.microsoft.com/office/drawing/2014/main" id="{5593BCCE-520B-4B37-8416-22959D333F60}"/>
              </a:ext>
            </a:extLst>
          </p:cNvPr>
          <p:cNvSpPr txBox="1"/>
          <p:nvPr/>
        </p:nvSpPr>
        <p:spPr>
          <a:xfrm>
            <a:off x="2715491" y="3429000"/>
            <a:ext cx="5639877" cy="369332"/>
          </a:xfrm>
          <a:prstGeom prst="rect">
            <a:avLst/>
          </a:prstGeom>
          <a:noFill/>
        </p:spPr>
        <p:txBody>
          <a:bodyPr wrap="none" rtlCol="0">
            <a:spAutoFit/>
          </a:bodyPr>
          <a:lstStyle/>
          <a:p>
            <a:r>
              <a:rPr lang="en-US" dirty="0"/>
              <a:t>Look for the SLA PPAC Connect Community…coming soon!</a:t>
            </a:r>
          </a:p>
        </p:txBody>
      </p:sp>
    </p:spTree>
    <p:extLst>
      <p:ext uri="{BB962C8B-B14F-4D97-AF65-F5344CB8AC3E}">
        <p14:creationId xmlns:p14="http://schemas.microsoft.com/office/powerpoint/2010/main" val="130214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57A7B-4384-4C7A-9938-5286FE538CD0}"/>
              </a:ext>
            </a:extLst>
          </p:cNvPr>
          <p:cNvSpPr txBox="1"/>
          <p:nvPr/>
        </p:nvSpPr>
        <p:spPr>
          <a:xfrm>
            <a:off x="844454" y="1623447"/>
            <a:ext cx="1470659" cy="584775"/>
          </a:xfrm>
          <a:prstGeom prst="rect">
            <a:avLst/>
          </a:prstGeom>
          <a:noFill/>
        </p:spPr>
        <p:txBody>
          <a:bodyPr wrap="none" rtlCol="0">
            <a:spAutoFit/>
          </a:bodyPr>
          <a:lstStyle/>
          <a:p>
            <a:r>
              <a:rPr lang="en-US" sz="3200" b="1" dirty="0">
                <a:solidFill>
                  <a:srgbClr val="7030A0"/>
                </a:solidFill>
              </a:rPr>
              <a:t>Agenda</a:t>
            </a:r>
          </a:p>
        </p:txBody>
      </p:sp>
      <p:sp>
        <p:nvSpPr>
          <p:cNvPr id="3" name="TextBox 2">
            <a:extLst>
              <a:ext uri="{FF2B5EF4-FFF2-40B4-BE49-F238E27FC236}">
                <a16:creationId xmlns:a16="http://schemas.microsoft.com/office/drawing/2014/main" id="{D40E46F4-1C8D-473E-A5F5-24C82D047470}"/>
              </a:ext>
            </a:extLst>
          </p:cNvPr>
          <p:cNvSpPr txBox="1"/>
          <p:nvPr/>
        </p:nvSpPr>
        <p:spPr>
          <a:xfrm>
            <a:off x="2315113" y="2669309"/>
            <a:ext cx="3949864" cy="369332"/>
          </a:xfrm>
          <a:prstGeom prst="rect">
            <a:avLst/>
          </a:prstGeom>
          <a:noFill/>
        </p:spPr>
        <p:txBody>
          <a:bodyPr wrap="none" rtlCol="0">
            <a:spAutoFit/>
          </a:bodyPr>
          <a:lstStyle/>
          <a:p>
            <a:r>
              <a:rPr lang="en-US" dirty="0"/>
              <a:t>About the Public Policy Advisory Council</a:t>
            </a:r>
          </a:p>
        </p:txBody>
      </p:sp>
      <p:sp>
        <p:nvSpPr>
          <p:cNvPr id="4" name="TextBox 3">
            <a:extLst>
              <a:ext uri="{FF2B5EF4-FFF2-40B4-BE49-F238E27FC236}">
                <a16:creationId xmlns:a16="http://schemas.microsoft.com/office/drawing/2014/main" id="{E2E381AC-73C7-4F1D-B817-97435DBCB9CC}"/>
              </a:ext>
            </a:extLst>
          </p:cNvPr>
          <p:cNvSpPr txBox="1"/>
          <p:nvPr/>
        </p:nvSpPr>
        <p:spPr>
          <a:xfrm>
            <a:off x="2315113" y="3306619"/>
            <a:ext cx="4701480" cy="369332"/>
          </a:xfrm>
          <a:prstGeom prst="rect">
            <a:avLst/>
          </a:prstGeom>
          <a:noFill/>
        </p:spPr>
        <p:txBody>
          <a:bodyPr wrap="none" rtlCol="0">
            <a:spAutoFit/>
          </a:bodyPr>
          <a:lstStyle/>
          <a:p>
            <a:r>
              <a:rPr lang="en-US" dirty="0"/>
              <a:t>Public Policy and Advocacy Survey to Members</a:t>
            </a:r>
          </a:p>
        </p:txBody>
      </p:sp>
      <p:sp>
        <p:nvSpPr>
          <p:cNvPr id="5" name="TextBox 4">
            <a:extLst>
              <a:ext uri="{FF2B5EF4-FFF2-40B4-BE49-F238E27FC236}">
                <a16:creationId xmlns:a16="http://schemas.microsoft.com/office/drawing/2014/main" id="{578EFC31-BA99-4F89-A515-C7B0F9E9AF4F}"/>
              </a:ext>
            </a:extLst>
          </p:cNvPr>
          <p:cNvSpPr txBox="1"/>
          <p:nvPr/>
        </p:nvSpPr>
        <p:spPr>
          <a:xfrm>
            <a:off x="2315113" y="3833091"/>
            <a:ext cx="4700069" cy="369332"/>
          </a:xfrm>
          <a:prstGeom prst="rect">
            <a:avLst/>
          </a:prstGeom>
          <a:noFill/>
        </p:spPr>
        <p:txBody>
          <a:bodyPr wrap="none" rtlCol="0">
            <a:spAutoFit/>
          </a:bodyPr>
          <a:lstStyle/>
          <a:p>
            <a:r>
              <a:rPr lang="en-US" dirty="0"/>
              <a:t>Issues of  Concern for Information Professionals </a:t>
            </a:r>
          </a:p>
        </p:txBody>
      </p:sp>
      <p:sp>
        <p:nvSpPr>
          <p:cNvPr id="6" name="TextBox 5">
            <a:extLst>
              <a:ext uri="{FF2B5EF4-FFF2-40B4-BE49-F238E27FC236}">
                <a16:creationId xmlns:a16="http://schemas.microsoft.com/office/drawing/2014/main" id="{FC8F899B-A732-43FE-B903-B1FC69ADFB9E}"/>
              </a:ext>
            </a:extLst>
          </p:cNvPr>
          <p:cNvSpPr txBox="1"/>
          <p:nvPr/>
        </p:nvSpPr>
        <p:spPr>
          <a:xfrm>
            <a:off x="2315113" y="4479636"/>
            <a:ext cx="2849563" cy="369332"/>
          </a:xfrm>
          <a:prstGeom prst="rect">
            <a:avLst/>
          </a:prstGeom>
          <a:noFill/>
        </p:spPr>
        <p:txBody>
          <a:bodyPr wrap="none" rtlCol="0">
            <a:spAutoFit/>
          </a:bodyPr>
          <a:lstStyle/>
          <a:p>
            <a:r>
              <a:rPr lang="en-US" dirty="0"/>
              <a:t>An Introduction to Advocacy</a:t>
            </a:r>
          </a:p>
        </p:txBody>
      </p:sp>
    </p:spTree>
    <p:extLst>
      <p:ext uri="{BB962C8B-B14F-4D97-AF65-F5344CB8AC3E}">
        <p14:creationId xmlns:p14="http://schemas.microsoft.com/office/powerpoint/2010/main" val="221086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4B5FB2-5F14-44E8-9A5A-C0827A409A29}"/>
              </a:ext>
            </a:extLst>
          </p:cNvPr>
          <p:cNvSpPr/>
          <p:nvPr/>
        </p:nvSpPr>
        <p:spPr>
          <a:xfrm>
            <a:off x="1083345" y="1096567"/>
            <a:ext cx="6096000" cy="375552"/>
          </a:xfrm>
          <a:prstGeom prst="rect">
            <a:avLst/>
          </a:prstGeom>
        </p:spPr>
        <p:txBody>
          <a:bodyPr>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mission of the Public Policy Advisory Council is to:</a:t>
            </a:r>
            <a:endParaRPr lang="en-US" b="1"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575EF7B-FC81-4C70-85D6-2FB2881DE6D6}"/>
              </a:ext>
            </a:extLst>
          </p:cNvPr>
          <p:cNvSpPr txBox="1"/>
          <p:nvPr/>
        </p:nvSpPr>
        <p:spPr>
          <a:xfrm>
            <a:off x="387926" y="286327"/>
            <a:ext cx="7571496" cy="584775"/>
          </a:xfrm>
          <a:prstGeom prst="rect">
            <a:avLst/>
          </a:prstGeom>
          <a:noFill/>
        </p:spPr>
        <p:txBody>
          <a:bodyPr wrap="none" rtlCol="0">
            <a:spAutoFit/>
          </a:bodyPr>
          <a:lstStyle/>
          <a:p>
            <a:r>
              <a:rPr lang="en-US" sz="3200" dirty="0">
                <a:solidFill>
                  <a:srgbClr val="7030A0"/>
                </a:solidFill>
              </a:rPr>
              <a:t>About the SLA Public Policy Advisory Council</a:t>
            </a:r>
          </a:p>
        </p:txBody>
      </p:sp>
      <p:sp>
        <p:nvSpPr>
          <p:cNvPr id="5" name="Rectangle 4">
            <a:extLst>
              <a:ext uri="{FF2B5EF4-FFF2-40B4-BE49-F238E27FC236}">
                <a16:creationId xmlns:a16="http://schemas.microsoft.com/office/drawing/2014/main" id="{0553AF96-D0CE-4578-B611-ADFD979437A1}"/>
              </a:ext>
            </a:extLst>
          </p:cNvPr>
          <p:cNvSpPr/>
          <p:nvPr/>
        </p:nvSpPr>
        <p:spPr>
          <a:xfrm>
            <a:off x="2604654" y="1697584"/>
            <a:ext cx="6096000" cy="968278"/>
          </a:xfrm>
          <a:prstGeom prst="rect">
            <a:avLst/>
          </a:prstGeom>
        </p:spPr>
        <p:txBody>
          <a:bodyPr>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Provide a reference resource informing the SLA community of relevant public policy initiatives that may affect the library and information communities.</a:t>
            </a:r>
          </a:p>
        </p:txBody>
      </p:sp>
      <p:sp>
        <p:nvSpPr>
          <p:cNvPr id="6" name="Rectangle 5">
            <a:extLst>
              <a:ext uri="{FF2B5EF4-FFF2-40B4-BE49-F238E27FC236}">
                <a16:creationId xmlns:a16="http://schemas.microsoft.com/office/drawing/2014/main" id="{B83195A4-3146-4681-A610-9B2794DDDB11}"/>
              </a:ext>
            </a:extLst>
          </p:cNvPr>
          <p:cNvSpPr/>
          <p:nvPr/>
        </p:nvSpPr>
        <p:spPr>
          <a:xfrm>
            <a:off x="2604654" y="2833510"/>
            <a:ext cx="6096000" cy="968278"/>
          </a:xfrm>
          <a:prstGeom prst="rect">
            <a:avLst/>
          </a:prstGeom>
        </p:spPr>
        <p:txBody>
          <a:bodyPr>
            <a:spAutoFit/>
          </a:bodyPr>
          <a:lstStyle/>
          <a:p>
            <a:pPr marR="0" lvl="0">
              <a:lnSpc>
                <a:spcPct val="107000"/>
              </a:lnSpc>
              <a:spcBef>
                <a:spcPts val="0"/>
              </a:spcBef>
              <a:spcAft>
                <a:spcPts val="800"/>
              </a:spcAft>
              <a:buSzPts val="1000"/>
              <a:tabLst>
                <a:tab pos="457200" algn="l"/>
              </a:tabLst>
            </a:pPr>
            <a:r>
              <a:rPr lang="en-US" dirty="0">
                <a:ea typeface="Calibri" panose="020F0502020204030204" pitchFamily="34" charset="0"/>
                <a:cs typeface="Times New Roman" panose="02020603050405020304" pitchFamily="18" charset="0"/>
              </a:rPr>
              <a:t>Advance informed decisions and statements on public policy issues so that information professionals may advocate on behalf of their communities.  </a:t>
            </a:r>
          </a:p>
        </p:txBody>
      </p:sp>
      <p:sp>
        <p:nvSpPr>
          <p:cNvPr id="7" name="Rectangle 6">
            <a:extLst>
              <a:ext uri="{FF2B5EF4-FFF2-40B4-BE49-F238E27FC236}">
                <a16:creationId xmlns:a16="http://schemas.microsoft.com/office/drawing/2014/main" id="{E8A05DAE-B801-4F39-B109-A79402FC9E34}"/>
              </a:ext>
            </a:extLst>
          </p:cNvPr>
          <p:cNvSpPr/>
          <p:nvPr/>
        </p:nvSpPr>
        <p:spPr>
          <a:xfrm>
            <a:off x="2604654" y="3969436"/>
            <a:ext cx="6096000" cy="671915"/>
          </a:xfrm>
          <a:prstGeom prst="rect">
            <a:avLst/>
          </a:prstGeom>
        </p:spPr>
        <p:txBody>
          <a:bodyPr>
            <a:spAutoFit/>
          </a:bodyPr>
          <a:lstStyle/>
          <a:p>
            <a:pPr marR="0" lvl="0" fontAlgn="base">
              <a:lnSpc>
                <a:spcPct val="107000"/>
              </a:lnSpc>
              <a:spcBef>
                <a:spcPts val="0"/>
              </a:spcBef>
              <a:spcAft>
                <a:spcPts val="0"/>
              </a:spcAft>
            </a:pPr>
            <a:r>
              <a:rPr lang="en-US" dirty="0">
                <a:solidFill>
                  <a:srgbClr val="000000"/>
                </a:solidFill>
                <a:ea typeface="Times New Roman" panose="02020603050405020304" pitchFamily="18" charset="0"/>
                <a:cs typeface="Arial" panose="020B0604020202020204" pitchFamily="34" charset="0"/>
              </a:rPr>
              <a:t>Strengthen SLA advocacy efforts and enhance SLA social media efforts to reach a broader audience. </a:t>
            </a:r>
            <a:endParaRPr lang="en-US"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1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F98DD-40AC-4E87-AF84-D5AFE6388526}"/>
              </a:ext>
            </a:extLst>
          </p:cNvPr>
          <p:cNvSpPr/>
          <p:nvPr/>
        </p:nvSpPr>
        <p:spPr>
          <a:xfrm>
            <a:off x="2164672" y="1705528"/>
            <a:ext cx="7862656" cy="369332"/>
          </a:xfrm>
          <a:prstGeom prst="rect">
            <a:avLst/>
          </a:prstGeom>
        </p:spPr>
        <p:txBody>
          <a:bodyPr wrap="square">
            <a:spAutoFit/>
          </a:bodyPr>
          <a:lstStyle/>
          <a:p>
            <a:pPr fontAlgn="base"/>
            <a:r>
              <a:rPr lang="en-CA" b="1" dirty="0">
                <a:solidFill>
                  <a:srgbClr val="444444"/>
                </a:solidFill>
                <a:ea typeface="Times New Roman" panose="02020603050405020304" pitchFamily="18" charset="0"/>
                <a:cs typeface="Times New Roman" panose="02020603050405020304" pitchFamily="18" charset="0"/>
              </a:rPr>
              <a:t>The Public Policy Advisory Council will:</a:t>
            </a:r>
            <a:endParaRPr lang="en-US" sz="2400" dirty="0">
              <a:ea typeface="Times New Roman" panose="02020603050405020304" pitchFamily="18" charset="0"/>
            </a:endParaRPr>
          </a:p>
        </p:txBody>
      </p:sp>
      <p:sp>
        <p:nvSpPr>
          <p:cNvPr id="3" name="Rectangle 2">
            <a:extLst>
              <a:ext uri="{FF2B5EF4-FFF2-40B4-BE49-F238E27FC236}">
                <a16:creationId xmlns:a16="http://schemas.microsoft.com/office/drawing/2014/main" id="{B072E0FE-A20D-4336-87AB-965CB2F972A6}"/>
              </a:ext>
            </a:extLst>
          </p:cNvPr>
          <p:cNvSpPr/>
          <p:nvPr/>
        </p:nvSpPr>
        <p:spPr>
          <a:xfrm>
            <a:off x="2512291" y="2420791"/>
            <a:ext cx="6096000" cy="923330"/>
          </a:xfrm>
          <a:prstGeom prst="rect">
            <a:avLst/>
          </a:prstGeom>
        </p:spPr>
        <p:txBody>
          <a:bodyPr>
            <a:spAutoFit/>
          </a:bodyPr>
          <a:lstStyle/>
          <a:p>
            <a:pPr marL="285750" marR="0" lvl="0" indent="-285750" fontAlgn="base">
              <a:spcBef>
                <a:spcPts val="1125"/>
              </a:spcBef>
              <a:spcAft>
                <a:spcPts val="1125"/>
              </a:spcAft>
              <a:buFont typeface="Wingdings" panose="05000000000000000000" pitchFamily="2" charset="2"/>
              <a:buChar char="Ø"/>
            </a:pPr>
            <a:r>
              <a:rPr lang="en-CA" dirty="0">
                <a:ea typeface="Times New Roman" panose="02020603050405020304" pitchFamily="18" charset="0"/>
                <a:cs typeface="Times New Roman" panose="02020603050405020304" pitchFamily="18" charset="0"/>
              </a:rPr>
              <a:t>Establish criteria on public policy issues to follow that impact the field of information/knowledge management and information professionals.</a:t>
            </a:r>
            <a:endParaRPr lang="en-US" dirty="0">
              <a:ea typeface="Times New Roman" panose="02020603050405020304" pitchFamily="18" charset="0"/>
            </a:endParaRPr>
          </a:p>
        </p:txBody>
      </p:sp>
      <p:sp>
        <p:nvSpPr>
          <p:cNvPr id="4" name="Rectangle 3">
            <a:extLst>
              <a:ext uri="{FF2B5EF4-FFF2-40B4-BE49-F238E27FC236}">
                <a16:creationId xmlns:a16="http://schemas.microsoft.com/office/drawing/2014/main" id="{5F2EB7F4-530D-4DC6-92A9-7B43AD2AD3DE}"/>
              </a:ext>
            </a:extLst>
          </p:cNvPr>
          <p:cNvSpPr/>
          <p:nvPr/>
        </p:nvSpPr>
        <p:spPr>
          <a:xfrm>
            <a:off x="2512291" y="3461566"/>
            <a:ext cx="6096000" cy="923330"/>
          </a:xfrm>
          <a:prstGeom prst="rect">
            <a:avLst/>
          </a:prstGeom>
        </p:spPr>
        <p:txBody>
          <a:bodyPr>
            <a:spAutoFit/>
          </a:bodyPr>
          <a:lstStyle/>
          <a:p>
            <a:pPr marL="285750" marR="0" lvl="0" indent="-285750" fontAlgn="base">
              <a:spcBef>
                <a:spcPts val="1125"/>
              </a:spcBef>
              <a:spcAft>
                <a:spcPts val="1125"/>
              </a:spcAft>
              <a:buFont typeface="Wingdings" panose="05000000000000000000" pitchFamily="2" charset="2"/>
              <a:buChar char="Ø"/>
            </a:pPr>
            <a:r>
              <a:rPr lang="en-CA" dirty="0">
                <a:ea typeface="Times New Roman" panose="02020603050405020304" pitchFamily="18" charset="0"/>
                <a:cs typeface="Times New Roman" panose="02020603050405020304" pitchFamily="18" charset="0"/>
              </a:rPr>
              <a:t>Establish a clear mission and scope specifically focusing on issues impacting SLA and its members vs. the profession at large.</a:t>
            </a:r>
            <a:endParaRPr lang="en-US" dirty="0">
              <a:ea typeface="Times New Roman" panose="02020603050405020304" pitchFamily="18" charset="0"/>
            </a:endParaRPr>
          </a:p>
        </p:txBody>
      </p:sp>
      <p:sp>
        <p:nvSpPr>
          <p:cNvPr id="5" name="Rectangle 4">
            <a:extLst>
              <a:ext uri="{FF2B5EF4-FFF2-40B4-BE49-F238E27FC236}">
                <a16:creationId xmlns:a16="http://schemas.microsoft.com/office/drawing/2014/main" id="{9DA1EE3F-7131-402A-8EE6-9E55AA007314}"/>
              </a:ext>
            </a:extLst>
          </p:cNvPr>
          <p:cNvSpPr/>
          <p:nvPr/>
        </p:nvSpPr>
        <p:spPr>
          <a:xfrm>
            <a:off x="2512291" y="4502341"/>
            <a:ext cx="6096000" cy="923330"/>
          </a:xfrm>
          <a:prstGeom prst="rect">
            <a:avLst/>
          </a:prstGeom>
        </p:spPr>
        <p:txBody>
          <a:bodyPr>
            <a:spAutoFit/>
          </a:bodyPr>
          <a:lstStyle/>
          <a:p>
            <a:pPr marL="285750" marR="0" lvl="0" indent="-285750" fontAlgn="base">
              <a:spcBef>
                <a:spcPts val="1125"/>
              </a:spcBef>
              <a:spcAft>
                <a:spcPts val="1125"/>
              </a:spcAft>
              <a:buFont typeface="Wingdings" panose="05000000000000000000" pitchFamily="2" charset="2"/>
              <a:buChar char="Ø"/>
            </a:pPr>
            <a:r>
              <a:rPr lang="en-CA" dirty="0">
                <a:ea typeface="Times New Roman" panose="02020603050405020304" pitchFamily="18" charset="0"/>
                <a:cs typeface="Times New Roman" panose="02020603050405020304" pitchFamily="18" charset="0"/>
              </a:rPr>
              <a:t>Track and report on public policy issues impacting SLA members and information professionals via SLA communication platforms.</a:t>
            </a:r>
            <a:endParaRPr lang="en-US" dirty="0">
              <a:ea typeface="Times New Roman" panose="02020603050405020304" pitchFamily="18" charset="0"/>
            </a:endParaRPr>
          </a:p>
        </p:txBody>
      </p:sp>
      <p:sp>
        <p:nvSpPr>
          <p:cNvPr id="6" name="Rectangle 5">
            <a:extLst>
              <a:ext uri="{FF2B5EF4-FFF2-40B4-BE49-F238E27FC236}">
                <a16:creationId xmlns:a16="http://schemas.microsoft.com/office/drawing/2014/main" id="{CDD22705-7F22-43E0-A6EB-9494C6B14B8C}"/>
              </a:ext>
            </a:extLst>
          </p:cNvPr>
          <p:cNvSpPr/>
          <p:nvPr/>
        </p:nvSpPr>
        <p:spPr>
          <a:xfrm>
            <a:off x="2512291" y="5543117"/>
            <a:ext cx="6096000" cy="646331"/>
          </a:xfrm>
          <a:prstGeom prst="rect">
            <a:avLst/>
          </a:prstGeom>
        </p:spPr>
        <p:txBody>
          <a:bodyPr>
            <a:spAutoFit/>
          </a:bodyPr>
          <a:lstStyle/>
          <a:p>
            <a:pPr marL="285750" marR="0" lvl="0" indent="-285750" fontAlgn="base">
              <a:spcBef>
                <a:spcPts val="1125"/>
              </a:spcBef>
              <a:spcAft>
                <a:spcPts val="1125"/>
              </a:spcAft>
              <a:buFont typeface="Wingdings" panose="05000000000000000000" pitchFamily="2" charset="2"/>
              <a:buChar char="Ø"/>
            </a:pPr>
            <a:r>
              <a:rPr lang="en-CA" dirty="0">
                <a:ea typeface="Times New Roman" panose="02020603050405020304" pitchFamily="18" charset="0"/>
                <a:cs typeface="Times New Roman" panose="02020603050405020304" pitchFamily="18" charset="0"/>
              </a:rPr>
              <a:t>Advise the association’s leadership (including the CEO and senior staff) on importance of issues</a:t>
            </a:r>
            <a:r>
              <a:rPr lang="en-CA" dirty="0">
                <a:latin typeface="Helvetica" panose="020B0604020202020204" pitchFamily="34"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153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D7A7AD-F21B-4A14-A91A-B7073F0B58F7}"/>
              </a:ext>
            </a:extLst>
          </p:cNvPr>
          <p:cNvSpPr/>
          <p:nvPr/>
        </p:nvSpPr>
        <p:spPr>
          <a:xfrm>
            <a:off x="2027786" y="799246"/>
            <a:ext cx="6096000" cy="3636380"/>
          </a:xfrm>
          <a:prstGeom prst="rect">
            <a:avLst/>
          </a:prstGeom>
        </p:spPr>
        <p:txBody>
          <a:bodyPr>
            <a:spAutoFit/>
          </a:bodyPr>
          <a:lstStyle/>
          <a:p>
            <a:pPr marL="342900" marR="0" lvl="0" indent="-342900" fontAlgn="base">
              <a:spcBef>
                <a:spcPts val="1125"/>
              </a:spcBef>
              <a:spcAft>
                <a:spcPts val="1125"/>
              </a:spcAft>
              <a:buFont typeface="Wingdings" panose="05000000000000000000" pitchFamily="2" charset="2"/>
              <a:buChar char=""/>
            </a:pPr>
            <a:r>
              <a:rPr lang="en-CA" dirty="0">
                <a:solidFill>
                  <a:srgbClr val="444444"/>
                </a:solidFill>
                <a:latin typeface="Helvetica" panose="020B0604020202020204" pitchFamily="34" charset="0"/>
                <a:ea typeface="Times New Roman" panose="02020603050405020304" pitchFamily="18" charset="0"/>
                <a:cs typeface="Times New Roman" panose="02020603050405020304" pitchFamily="18" charset="0"/>
              </a:rPr>
              <a:t>Collaborate with units to ensure information is disseminated, promoted and used.</a:t>
            </a:r>
            <a:endParaRPr lang="en-US" sz="2800" dirty="0">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Ø"/>
            </a:pPr>
            <a:r>
              <a:rPr lang="en-US" dirty="0">
                <a:solidFill>
                  <a:srgbClr val="000000"/>
                </a:solidFill>
                <a:latin typeface="Verdana" panose="020B0604030504040204" pitchFamily="34" charset="0"/>
                <a:ea typeface="Times New Roman" panose="02020603050405020304" pitchFamily="18" charset="0"/>
                <a:cs typeface="Arial" panose="020B0604020202020204" pitchFamily="34" charset="0"/>
              </a:rPr>
              <a:t>Develop a clear mission and scope especially regarding internal (members) vs. external communication on public policy issues</a:t>
            </a:r>
          </a:p>
          <a:p>
            <a:pPr marL="342900" marR="0" lvl="0" indent="-342900" fontAlgn="base">
              <a:lnSpc>
                <a:spcPct val="107000"/>
              </a:lnSpc>
              <a:spcBef>
                <a:spcPts val="0"/>
              </a:spcBef>
              <a:spcAft>
                <a:spcPts val="0"/>
              </a:spcAft>
              <a:buFont typeface="Wingdings" panose="05000000000000000000" pitchFamily="2" charset="2"/>
              <a:buChar char="Ø"/>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Ø"/>
            </a:pPr>
            <a:r>
              <a:rPr lang="en-US" dirty="0">
                <a:solidFill>
                  <a:srgbClr val="000000"/>
                </a:solidFill>
                <a:latin typeface="Verdana" panose="020B0604030504040204" pitchFamily="34" charset="0"/>
                <a:ea typeface="Times New Roman" panose="02020603050405020304" pitchFamily="18" charset="0"/>
                <a:cs typeface="Arial" panose="020B0604020202020204" pitchFamily="34" charset="0"/>
              </a:rPr>
              <a:t>Establish goals regarding the type of policy to be tracked and reported</a:t>
            </a:r>
          </a:p>
          <a:p>
            <a:pPr marL="342900" marR="0" lvl="0" indent="-342900" fontAlgn="base">
              <a:lnSpc>
                <a:spcPct val="107000"/>
              </a:lnSpc>
              <a:spcBef>
                <a:spcPts val="0"/>
              </a:spcBef>
              <a:spcAft>
                <a:spcPts val="0"/>
              </a:spcAft>
              <a:buFont typeface="Wingdings" panose="05000000000000000000" pitchFamily="2" charset="2"/>
              <a:buChar char="Ø"/>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Wingdings" panose="05000000000000000000" pitchFamily="2" charset="2"/>
              <a:buChar char="Ø"/>
            </a:pPr>
            <a:r>
              <a:rPr lang="en-US" dirty="0">
                <a:solidFill>
                  <a:srgbClr val="000000"/>
                </a:solidFill>
                <a:latin typeface="Verdana" panose="020B0604030504040204" pitchFamily="34" charset="0"/>
                <a:ea typeface="Times New Roman" panose="02020603050405020304" pitchFamily="18" charset="0"/>
                <a:cs typeface="Arial" panose="020B0604020202020204" pitchFamily="34" charset="0"/>
              </a:rPr>
              <a:t>Define a timeframe for releasing statements on policy issues that directly affect SLA members.</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450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B56C2E9-033F-4300-AF41-FA82C70CFFF9}"/>
              </a:ext>
            </a:extLst>
          </p:cNvPr>
          <p:cNvSpPr txBox="1"/>
          <p:nvPr/>
        </p:nvSpPr>
        <p:spPr>
          <a:xfrm>
            <a:off x="803563" y="822036"/>
            <a:ext cx="3525068" cy="584775"/>
          </a:xfrm>
          <a:prstGeom prst="rect">
            <a:avLst/>
          </a:prstGeom>
          <a:noFill/>
        </p:spPr>
        <p:txBody>
          <a:bodyPr wrap="none" rtlCol="0">
            <a:spAutoFit/>
          </a:bodyPr>
          <a:lstStyle/>
          <a:p>
            <a:r>
              <a:rPr lang="en-US" sz="3200" dirty="0">
                <a:solidFill>
                  <a:srgbClr val="7030A0"/>
                </a:solidFill>
              </a:rPr>
              <a:t>Membership Survey</a:t>
            </a:r>
          </a:p>
        </p:txBody>
      </p:sp>
      <p:sp>
        <p:nvSpPr>
          <p:cNvPr id="14" name="TextBox 13">
            <a:extLst>
              <a:ext uri="{FF2B5EF4-FFF2-40B4-BE49-F238E27FC236}">
                <a16:creationId xmlns:a16="http://schemas.microsoft.com/office/drawing/2014/main" id="{E0E5B9A4-FCEF-4561-89DB-3A032E334DC4}"/>
              </a:ext>
            </a:extLst>
          </p:cNvPr>
          <p:cNvSpPr txBox="1"/>
          <p:nvPr/>
        </p:nvSpPr>
        <p:spPr>
          <a:xfrm>
            <a:off x="2660072" y="2041237"/>
            <a:ext cx="2495107" cy="369332"/>
          </a:xfrm>
          <a:prstGeom prst="rect">
            <a:avLst/>
          </a:prstGeom>
          <a:noFill/>
        </p:spPr>
        <p:txBody>
          <a:bodyPr wrap="none" rtlCol="0">
            <a:spAutoFit/>
          </a:bodyPr>
          <a:lstStyle/>
          <a:p>
            <a:r>
              <a:rPr lang="en-US" dirty="0"/>
              <a:t>To be launched Fall 2019</a:t>
            </a:r>
          </a:p>
        </p:txBody>
      </p:sp>
      <p:sp>
        <p:nvSpPr>
          <p:cNvPr id="15" name="TextBox 14">
            <a:extLst>
              <a:ext uri="{FF2B5EF4-FFF2-40B4-BE49-F238E27FC236}">
                <a16:creationId xmlns:a16="http://schemas.microsoft.com/office/drawing/2014/main" id="{664FA7B7-C878-49C7-9D8A-A510903007DE}"/>
              </a:ext>
            </a:extLst>
          </p:cNvPr>
          <p:cNvSpPr txBox="1"/>
          <p:nvPr/>
        </p:nvSpPr>
        <p:spPr>
          <a:xfrm>
            <a:off x="2660072" y="2727098"/>
            <a:ext cx="2805127" cy="369332"/>
          </a:xfrm>
          <a:prstGeom prst="rect">
            <a:avLst/>
          </a:prstGeom>
          <a:noFill/>
        </p:spPr>
        <p:txBody>
          <a:bodyPr wrap="none" rtlCol="0">
            <a:spAutoFit/>
          </a:bodyPr>
          <a:lstStyle/>
          <a:p>
            <a:r>
              <a:rPr lang="en-US" dirty="0"/>
              <a:t>We want to hear your views</a:t>
            </a:r>
          </a:p>
        </p:txBody>
      </p:sp>
      <p:sp>
        <p:nvSpPr>
          <p:cNvPr id="16" name="TextBox 15">
            <a:extLst>
              <a:ext uri="{FF2B5EF4-FFF2-40B4-BE49-F238E27FC236}">
                <a16:creationId xmlns:a16="http://schemas.microsoft.com/office/drawing/2014/main" id="{87EEA1EE-B022-4F74-8A3F-8033D7B78110}"/>
              </a:ext>
            </a:extLst>
          </p:cNvPr>
          <p:cNvSpPr txBox="1"/>
          <p:nvPr/>
        </p:nvSpPr>
        <p:spPr>
          <a:xfrm>
            <a:off x="2660072" y="3412959"/>
            <a:ext cx="6657207" cy="369332"/>
          </a:xfrm>
          <a:prstGeom prst="rect">
            <a:avLst/>
          </a:prstGeom>
          <a:noFill/>
        </p:spPr>
        <p:txBody>
          <a:bodyPr wrap="none" rtlCol="0">
            <a:spAutoFit/>
          </a:bodyPr>
          <a:lstStyle/>
          <a:p>
            <a:r>
              <a:rPr lang="en-US" dirty="0"/>
              <a:t>In collaboration with Diversity, Inclusion, Community, Equality caucus</a:t>
            </a:r>
          </a:p>
        </p:txBody>
      </p:sp>
    </p:spTree>
    <p:extLst>
      <p:ext uri="{BB962C8B-B14F-4D97-AF65-F5344CB8AC3E}">
        <p14:creationId xmlns:p14="http://schemas.microsoft.com/office/powerpoint/2010/main" val="261411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CAE4B-6430-472D-BBAB-C9D5C4EB00A4}"/>
              </a:ext>
            </a:extLst>
          </p:cNvPr>
          <p:cNvSpPr/>
          <p:nvPr/>
        </p:nvSpPr>
        <p:spPr>
          <a:xfrm>
            <a:off x="3428113" y="2150030"/>
            <a:ext cx="2299855" cy="375552"/>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Access to broadband</a:t>
            </a:r>
          </a:p>
        </p:txBody>
      </p:sp>
      <p:sp>
        <p:nvSpPr>
          <p:cNvPr id="3" name="Rectangle 2">
            <a:extLst>
              <a:ext uri="{FF2B5EF4-FFF2-40B4-BE49-F238E27FC236}">
                <a16:creationId xmlns:a16="http://schemas.microsoft.com/office/drawing/2014/main" id="{D82B55F3-1175-400B-8033-85CFC5B8E778}"/>
              </a:ext>
            </a:extLst>
          </p:cNvPr>
          <p:cNvSpPr/>
          <p:nvPr/>
        </p:nvSpPr>
        <p:spPr>
          <a:xfrm>
            <a:off x="549095" y="1209681"/>
            <a:ext cx="8974957" cy="584775"/>
          </a:xfrm>
          <a:prstGeom prst="rect">
            <a:avLst/>
          </a:prstGeom>
        </p:spPr>
        <p:txBody>
          <a:bodyPr wrap="none">
            <a:spAutoFit/>
          </a:bodyPr>
          <a:lstStyle/>
          <a:p>
            <a:r>
              <a:rPr lang="en-US" sz="3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How important are these public policy issues to you?</a:t>
            </a:r>
            <a:endParaRPr lang="en-US" sz="3200" dirty="0">
              <a:solidFill>
                <a:srgbClr val="7030A0"/>
              </a:solidFill>
            </a:endParaRPr>
          </a:p>
        </p:txBody>
      </p:sp>
      <p:sp>
        <p:nvSpPr>
          <p:cNvPr id="4" name="Rectangle 3">
            <a:extLst>
              <a:ext uri="{FF2B5EF4-FFF2-40B4-BE49-F238E27FC236}">
                <a16:creationId xmlns:a16="http://schemas.microsoft.com/office/drawing/2014/main" id="{1C3D197F-E842-46FB-9932-6E3062F1E136}"/>
              </a:ext>
            </a:extLst>
          </p:cNvPr>
          <p:cNvSpPr/>
          <p:nvPr/>
        </p:nvSpPr>
        <p:spPr>
          <a:xfrm rot="1011170">
            <a:off x="9843192" y="2701353"/>
            <a:ext cx="1486754" cy="375552"/>
          </a:xfrm>
          <a:prstGeom prst="rect">
            <a:avLst/>
          </a:prstGeom>
        </p:spPr>
        <p:txBody>
          <a:bodyPr wrap="non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Net neutrality</a:t>
            </a:r>
          </a:p>
        </p:txBody>
      </p:sp>
      <p:sp>
        <p:nvSpPr>
          <p:cNvPr id="5" name="Rectangle 4">
            <a:extLst>
              <a:ext uri="{FF2B5EF4-FFF2-40B4-BE49-F238E27FC236}">
                <a16:creationId xmlns:a16="http://schemas.microsoft.com/office/drawing/2014/main" id="{75E968B9-F0CF-4755-BBAE-787EBF6FB537}"/>
              </a:ext>
            </a:extLst>
          </p:cNvPr>
          <p:cNvSpPr/>
          <p:nvPr/>
        </p:nvSpPr>
        <p:spPr>
          <a:xfrm>
            <a:off x="4212425" y="4750116"/>
            <a:ext cx="1093504" cy="375552"/>
          </a:xfrm>
          <a:prstGeom prst="rect">
            <a:avLst/>
          </a:prstGeom>
        </p:spPr>
        <p:txBody>
          <a:bodyPr wrap="non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Copyright</a:t>
            </a:r>
          </a:p>
        </p:txBody>
      </p:sp>
      <p:sp>
        <p:nvSpPr>
          <p:cNvPr id="6" name="Rectangle 5">
            <a:extLst>
              <a:ext uri="{FF2B5EF4-FFF2-40B4-BE49-F238E27FC236}">
                <a16:creationId xmlns:a16="http://schemas.microsoft.com/office/drawing/2014/main" id="{120F0C57-4497-4C60-909A-BE8894FA7E69}"/>
              </a:ext>
            </a:extLst>
          </p:cNvPr>
          <p:cNvSpPr/>
          <p:nvPr/>
        </p:nvSpPr>
        <p:spPr>
          <a:xfrm>
            <a:off x="715802" y="2159858"/>
            <a:ext cx="1148841" cy="375552"/>
          </a:xfrm>
          <a:prstGeom prst="rect">
            <a:avLst/>
          </a:prstGeom>
        </p:spPr>
        <p:txBody>
          <a:bodyPr wrap="non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Fake news</a:t>
            </a:r>
          </a:p>
        </p:txBody>
      </p:sp>
      <p:pic>
        <p:nvPicPr>
          <p:cNvPr id="7" name="Picture 6" descr="A picture containing object&#10;&#10;Description automatically generated">
            <a:extLst>
              <a:ext uri="{FF2B5EF4-FFF2-40B4-BE49-F238E27FC236}">
                <a16:creationId xmlns:a16="http://schemas.microsoft.com/office/drawing/2014/main" id="{B10C78BE-D480-42E0-A652-CFB09767B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14464">
            <a:off x="8085746" y="3192033"/>
            <a:ext cx="3821274" cy="2148176"/>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9216F668-C448-49D1-A3E4-01FA90425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54" y="2682788"/>
            <a:ext cx="1954965" cy="2608101"/>
          </a:xfrm>
          <a:prstGeom prst="rect">
            <a:avLst/>
          </a:prstGeom>
        </p:spPr>
      </p:pic>
      <p:pic>
        <p:nvPicPr>
          <p:cNvPr id="9" name="Picture 8" descr="A black sign with white text&#10;&#10;Description automatically generated">
            <a:extLst>
              <a:ext uri="{FF2B5EF4-FFF2-40B4-BE49-F238E27FC236}">
                <a16:creationId xmlns:a16="http://schemas.microsoft.com/office/drawing/2014/main" id="{55C85643-73C8-46D2-A7F0-3224A53E1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341" y="5177051"/>
            <a:ext cx="3600450" cy="1266825"/>
          </a:xfrm>
          <a:prstGeom prst="rect">
            <a:avLst/>
          </a:prstGeom>
        </p:spPr>
      </p:pic>
      <p:pic>
        <p:nvPicPr>
          <p:cNvPr id="10" name="Picture 9">
            <a:extLst>
              <a:ext uri="{FF2B5EF4-FFF2-40B4-BE49-F238E27FC236}">
                <a16:creationId xmlns:a16="http://schemas.microsoft.com/office/drawing/2014/main" id="{8EF08238-25D3-423B-B690-49D352A3E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2715" y="2682788"/>
            <a:ext cx="2952750" cy="1571625"/>
          </a:xfrm>
          <a:prstGeom prst="rect">
            <a:avLst/>
          </a:prstGeom>
        </p:spPr>
      </p:pic>
    </p:spTree>
    <p:extLst>
      <p:ext uri="{BB962C8B-B14F-4D97-AF65-F5344CB8AC3E}">
        <p14:creationId xmlns:p14="http://schemas.microsoft.com/office/powerpoint/2010/main" val="304486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70035-B3FB-4422-ADAE-2953A977B9EB}"/>
              </a:ext>
            </a:extLst>
          </p:cNvPr>
          <p:cNvSpPr/>
          <p:nvPr/>
        </p:nvSpPr>
        <p:spPr>
          <a:xfrm>
            <a:off x="825624" y="557943"/>
            <a:ext cx="10963922" cy="1077218"/>
          </a:xfrm>
          <a:prstGeom prst="rect">
            <a:avLst/>
          </a:prstGeom>
        </p:spPr>
        <p:txBody>
          <a:bodyPr wrap="square">
            <a:spAutoFit/>
          </a:bodyPr>
          <a:lstStyle/>
          <a:p>
            <a:r>
              <a:rPr lang="en-US" sz="3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What other political issues do you believe will impact our field in 2-5 years?</a:t>
            </a:r>
            <a:endParaRPr lang="en-US" sz="3200" dirty="0">
              <a:solidFill>
                <a:srgbClr val="7030A0"/>
              </a:solidFill>
            </a:endParaRPr>
          </a:p>
        </p:txBody>
      </p:sp>
      <p:pic>
        <p:nvPicPr>
          <p:cNvPr id="4" name="Picture 3">
            <a:extLst>
              <a:ext uri="{FF2B5EF4-FFF2-40B4-BE49-F238E27FC236}">
                <a16:creationId xmlns:a16="http://schemas.microsoft.com/office/drawing/2014/main" id="{EB9CCBAB-F182-46D6-BC1D-1B1313881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42" y="2339109"/>
            <a:ext cx="3047999" cy="2014537"/>
          </a:xfrm>
          <a:prstGeom prst="rect">
            <a:avLst/>
          </a:prstGeom>
        </p:spPr>
      </p:pic>
      <p:pic>
        <p:nvPicPr>
          <p:cNvPr id="6" name="Picture 5" descr="A close up of a computer keyboard&#10;&#10;Description automatically generated">
            <a:extLst>
              <a:ext uri="{FF2B5EF4-FFF2-40B4-BE49-F238E27FC236}">
                <a16:creationId xmlns:a16="http://schemas.microsoft.com/office/drawing/2014/main" id="{9B86F4D2-1089-480B-AFBE-1630A4907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117" y="1341293"/>
            <a:ext cx="2605521" cy="173701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F3AC3DCE-8A14-41ED-88F2-D5DE144B9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734" y="2727533"/>
            <a:ext cx="4532135" cy="1626113"/>
          </a:xfrm>
          <a:prstGeom prst="rect">
            <a:avLst/>
          </a:prstGeom>
        </p:spPr>
      </p:pic>
    </p:spTree>
    <p:extLst>
      <p:ext uri="{BB962C8B-B14F-4D97-AF65-F5344CB8AC3E}">
        <p14:creationId xmlns:p14="http://schemas.microsoft.com/office/powerpoint/2010/main" val="1249570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cc286bd-4e90-4376-94e4-97499db257b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E1259A0B2A254E84D8545056E0E2A7" ma:contentTypeVersion="8" ma:contentTypeDescription="Create a new document." ma:contentTypeScope="" ma:versionID="27d474c18589380d5e80a6925facb275">
  <xsd:schema xmlns:xsd="http://www.w3.org/2001/XMLSchema" xmlns:xs="http://www.w3.org/2001/XMLSchema" xmlns:p="http://schemas.microsoft.com/office/2006/metadata/properties" xmlns:ns2="388e42d0-5618-40a2-8270-f98fa5e469d6" xmlns:ns3="5050ce75-aed8-457a-af48-2dcb752a2620" targetNamespace="http://schemas.microsoft.com/office/2006/metadata/properties" ma:root="true" ma:fieldsID="bae1fbd9df437ad9e6efcb58b84f88f4" ns2:_="" ns3:_="">
    <xsd:import namespace="388e42d0-5618-40a2-8270-f98fa5e469d6"/>
    <xsd:import namespace="5050ce75-aed8-457a-af48-2dcb752a26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e42d0-5618-40a2-8270-f98fa5e46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50ce75-aed8-457a-af48-2dcb752a262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A43A5B-9F30-426C-9825-C34D8064886A}">
  <ds:schemaRefs>
    <ds:schemaRef ds:uri="http://schemas.microsoft.com/sharepoint/v3/contenttype/forms"/>
  </ds:schemaRefs>
</ds:datastoreItem>
</file>

<file path=customXml/itemProps2.xml><?xml version="1.0" encoding="utf-8"?>
<ds:datastoreItem xmlns:ds="http://schemas.openxmlformats.org/officeDocument/2006/customXml" ds:itemID="{C637E0F5-9631-4F9F-A67D-3ACB8017CA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4604D9C-CA8B-427F-AE07-10285765C3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e42d0-5618-40a2-8270-f98fa5e469d6"/>
    <ds:schemaRef ds:uri="5050ce75-aed8-457a-af48-2dcb752a2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5591</TotalTime>
  <Words>1368</Words>
  <Application>Microsoft Office PowerPoint</Application>
  <PresentationFormat>Widescreen</PresentationFormat>
  <Paragraphs>104</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vt:lpstr>
      <vt:lpstr>Calibri</vt:lpstr>
      <vt:lpstr>Calibri Light</vt:lpstr>
      <vt:lpstr>Helvetica</vt:lpstr>
      <vt:lpstr>Times New Roman</vt:lpstr>
      <vt:lpstr>Verdana</vt:lpstr>
      <vt:lpstr>Wingdings</vt:lpstr>
      <vt:lpstr>Office Theme</vt:lpstr>
      <vt:lpstr>PowerPoint Presentation</vt:lpstr>
      <vt:lpstr>The Value of Advocacy for SLA members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Knight</dc:creator>
  <cp:lastModifiedBy>Jim Miller</cp:lastModifiedBy>
  <cp:revision>5</cp:revision>
  <dcterms:created xsi:type="dcterms:W3CDTF">2019-04-03T16:22:41Z</dcterms:created>
  <dcterms:modified xsi:type="dcterms:W3CDTF">2019-06-11T15:33:32Z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0x0101001DE1259A0B2A254E84D8545056E0E2A7</vt:lpwstr>
  </property>
  <property fmtid="{D5CDD505-2E9C-101B-9397-08002B2CF9AE}" pid="3" name="AuthorIds_UIVersion_512">
    <vt:lpwstr>1566,2956</vt:lpwstr>
  </property>
</Properties>
</file>